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65" r:id="rId3"/>
    <p:sldId id="284" r:id="rId4"/>
    <p:sldId id="257" r:id="rId5"/>
    <p:sldId id="276" r:id="rId6"/>
    <p:sldId id="277" r:id="rId7"/>
    <p:sldId id="274" r:id="rId8"/>
    <p:sldId id="278" r:id="rId9"/>
    <p:sldId id="279" r:id="rId10"/>
    <p:sldId id="280" r:id="rId11"/>
    <p:sldId id="282" r:id="rId12"/>
    <p:sldId id="283" r:id="rId13"/>
    <p:sldId id="272" r:id="rId14"/>
    <p:sldId id="264" r:id="rId15"/>
    <p:sldId id="26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olarus, Lesli" initials="SL" lastIdx="11" clrIdx="0">
    <p:extLst/>
  </p:cmAuthor>
  <p:cmAuthor id="2" name="Dome, Mackenzie" initials="DM" lastIdx="4" clrIdx="1">
    <p:extLst>
      <p:ext uri="{19B8F6BF-5375-455C-9EA6-DF929625EA0E}">
        <p15:presenceInfo xmlns:p15="http://schemas.microsoft.com/office/powerpoint/2012/main" userId="S-1-5-21-151606367-2082624055-312552118-3126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90"/>
    <p:restoredTop sz="59388" autoAdjust="0"/>
  </p:normalViewPr>
  <p:slideViewPr>
    <p:cSldViewPr snapToGrid="0" snapToObjects="1">
      <p:cViewPr varScale="1">
        <p:scale>
          <a:sx n="52" d="100"/>
          <a:sy n="52" d="100"/>
        </p:scale>
        <p:origin x="148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ED1CA-305C-874A-B601-942D69DDA010}" type="datetimeFigureOut">
              <a:rPr lang="en-US" smtClean="0"/>
              <a:t>5/18/2018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369755-DEA5-134D-BF4B-71A2AE0B4A45}" type="slidenum">
              <a:rPr lang="en-US" smtClean="0"/>
              <a:t>‹#›</a:t>
            </a:fld>
            <a:endParaRPr lang="en-US"/>
          </a:p>
        </p:txBody>
      </p:sp>
    </p:spTree>
    <p:extLst>
      <p:ext uri="{BB962C8B-B14F-4D97-AF65-F5344CB8AC3E}">
        <p14:creationId xmlns:p14="http://schemas.microsoft.com/office/powerpoint/2010/main" val="670400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Good afternoon. I’m Mackenzie</a:t>
            </a:r>
            <a:r>
              <a:rPr lang="en-US" baseline="0" dirty="0" smtClean="0"/>
              <a:t> Dome, and will be talking through Reach Out, a randomized clinical trial of emergency department initiated hypertension behavior intervention connecting multiple health system</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F5369755-DEA5-134D-BF4B-71A2AE0B4A45}" type="slidenum">
              <a:rPr lang="en-US" smtClean="0"/>
              <a:t>1</a:t>
            </a:fld>
            <a:endParaRPr lang="en-US"/>
          </a:p>
        </p:txBody>
      </p:sp>
    </p:spTree>
    <p:extLst>
      <p:ext uri="{BB962C8B-B14F-4D97-AF65-F5344CB8AC3E}">
        <p14:creationId xmlns:p14="http://schemas.microsoft.com/office/powerpoint/2010/main" val="687971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primary analysis (aim 1) will fit a linear regression model with the outcome of SBP change (baseline minus 12 months) and main effect-coded binary predictors of healthy behavior texts (yes vs. no), prompted BP </a:t>
            </a:r>
            <a:r>
              <a:rPr lang="en-US" dirty="0" err="1" smtClean="0"/>
              <a:t>selfmonitoring</a:t>
            </a:r>
            <a:r>
              <a:rPr lang="en-US" dirty="0" smtClean="0"/>
              <a:t> frequency (high vs. low), and primary care provider visit scheduling and transportation (active vs. passive).</a:t>
            </a:r>
            <a:r>
              <a:rPr lang="en-US" baseline="0" dirty="0" smtClean="0"/>
              <a:t> Initial analyses will focus on the main effects. </a:t>
            </a:r>
            <a:r>
              <a:rPr lang="en-US" dirty="0" smtClean="0"/>
              <a:t>We will then evaluate interactions in secondary analyses,</a:t>
            </a:r>
            <a:r>
              <a:rPr lang="en-US" baseline="0" dirty="0" smtClean="0"/>
              <a:t> </a:t>
            </a:r>
            <a:r>
              <a:rPr lang="en-US" sz="1200" b="0" i="0" u="none" strike="noStrike" kern="1200" baseline="0" dirty="0" smtClean="0">
                <a:solidFill>
                  <a:schemeClr val="tx1"/>
                </a:solidFill>
                <a:latin typeface="+mn-lt"/>
                <a:ea typeface="+mn-ea"/>
                <a:cs typeface="+mn-cs"/>
              </a:rPr>
              <a:t>all the two-way interactions of the three intervention components. </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The expected outcomes we are aiming to find quantitatively is the optimal combination of intervention components to move onto the definitive</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RCT. </a:t>
            </a:r>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11</a:t>
            </a:fld>
            <a:endParaRPr lang="en-US"/>
          </a:p>
        </p:txBody>
      </p:sp>
    </p:spTree>
    <p:extLst>
      <p:ext uri="{BB962C8B-B14F-4D97-AF65-F5344CB8AC3E}">
        <p14:creationId xmlns:p14="http://schemas.microsoft.com/office/powerpoint/2010/main" val="4104672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will lead</a:t>
            </a:r>
            <a:r>
              <a:rPr lang="en-US" baseline="0" dirty="0" smtClean="0"/>
              <a:t>  us into the future evaluation stage, where we’ll examine each intervention component for efficacy, and either retain or discard that component. Given its efficacy, we’ll then assess for cost-effectiveness and feasibility to a large RCT design and discard if incongruent. This will result in the intervention components that are more efficacious, cost-effective, and feasible for final intervention. </a:t>
            </a:r>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12</a:t>
            </a:fld>
            <a:endParaRPr lang="en-US"/>
          </a:p>
        </p:txBody>
      </p:sp>
    </p:spTree>
    <p:extLst>
      <p:ext uri="{BB962C8B-B14F-4D97-AF65-F5344CB8AC3E}">
        <p14:creationId xmlns:p14="http://schemas.microsoft.com/office/powerpoint/2010/main" val="47297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13</a:t>
            </a:fld>
            <a:endParaRPr lang="en-US"/>
          </a:p>
        </p:txBody>
      </p:sp>
    </p:spTree>
    <p:extLst>
      <p:ext uri="{BB962C8B-B14F-4D97-AF65-F5344CB8AC3E}">
        <p14:creationId xmlns:p14="http://schemas.microsoft.com/office/powerpoint/2010/main" val="46542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14</a:t>
            </a:fld>
            <a:endParaRPr lang="en-US"/>
          </a:p>
        </p:txBody>
      </p:sp>
    </p:spTree>
    <p:extLst>
      <p:ext uri="{BB962C8B-B14F-4D97-AF65-F5344CB8AC3E}">
        <p14:creationId xmlns:p14="http://schemas.microsoft.com/office/powerpoint/2010/main" val="1660366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liked this slide of </a:t>
            </a:r>
            <a:r>
              <a:rPr lang="en-US" baseline="0" dirty="0" err="1" smtClean="0"/>
              <a:t>Narmeens</a:t>
            </a:r>
            <a:r>
              <a:rPr lang="en-US" baseline="0" dirty="0" smtClean="0"/>
              <a:t> from </a:t>
            </a:r>
            <a:r>
              <a:rPr lang="en-US" baseline="0" dirty="0" err="1" smtClean="0"/>
              <a:t>MedEq</a:t>
            </a:r>
            <a:r>
              <a:rPr lang="en-US" baseline="0" dirty="0" smtClean="0"/>
              <a:t> presentation. Could put around slide 5/6 for mobile health intervention context. </a:t>
            </a:r>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15</a:t>
            </a:fld>
            <a:endParaRPr lang="en-US"/>
          </a:p>
        </p:txBody>
      </p:sp>
    </p:spTree>
    <p:extLst>
      <p:ext uri="{BB962C8B-B14F-4D97-AF65-F5344CB8AC3E}">
        <p14:creationId xmlns:p14="http://schemas.microsoft.com/office/powerpoint/2010/main" val="160030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Hypertension is the most important modifiable risk factor for cardiovascular disease, the nation’s leading cause of mortality. Within this, African Americans have the highest prevalence of hypertension of any racial group in the U.S. In addition, uncontrolled hypertension is more common among socioeconomically disadvantaged populations than in their counterpart populations.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opens the issue that to improve health equity, new approaches to hypertension treatment focusing on innovative delivery and difficult-to-reach populations are much needed.</a:t>
            </a:r>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3</a:t>
            </a:fld>
            <a:endParaRPr lang="en-US"/>
          </a:p>
        </p:txBody>
      </p:sp>
    </p:spTree>
    <p:extLst>
      <p:ext uri="{BB962C8B-B14F-4D97-AF65-F5344CB8AC3E}">
        <p14:creationId xmlns:p14="http://schemas.microsoft.com/office/powerpoint/2010/main" val="2254873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Emergency Department (ED) represents a missed opportunity to identify and treat hypertension in difficult-to-reach populations. Currently, there are 136 million ED visits per year – nearly all have at least one blood pressure measured and recorded.</a:t>
            </a:r>
            <a:endParaRPr lang="en-US" sz="1200" dirty="0" smtClean="0">
              <a:latin typeface="Arial" panose="020B0604020202020204" pitchFamily="34" charset="0"/>
              <a:cs typeface="Arial" panose="020B0604020202020204" pitchFamily="34" charset="0"/>
            </a:endParaRPr>
          </a:p>
          <a:p>
            <a:endParaRPr lang="en-US" sz="1200" dirty="0" smtClean="0">
              <a:latin typeface="Arial" panose="020B0604020202020204" pitchFamily="34" charset="0"/>
              <a:cs typeface="Arial" panose="020B0604020202020204" pitchFamily="34" charset="0"/>
            </a:endParaRPr>
          </a:p>
          <a:p>
            <a:r>
              <a:rPr lang="en-US" sz="1200" dirty="0" smtClean="0">
                <a:latin typeface="Arial" panose="020B0604020202020204" pitchFamily="34" charset="0"/>
                <a:cs typeface="Arial" panose="020B0604020202020204" pitchFamily="34" charset="0"/>
              </a:rPr>
              <a:t>Hypertension is identified in about 45% (60 million visits) ED visits per year.</a:t>
            </a:r>
            <a:r>
              <a:rPr lang="en-US" sz="1200" baseline="0" dirty="0" smtClean="0">
                <a:latin typeface="Arial" panose="020B0604020202020204" pitchFamily="34" charset="0"/>
                <a:cs typeface="Arial" panose="020B0604020202020204" pitchFamily="34" charset="0"/>
              </a:rPr>
              <a: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African Americans and socioeconomically disadvantaged patients are disproportionally represented, and are increasing, in this ED patient population.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this age of electronic health records and mobile health, the electronic health record can be programed to identify hypertensive patients and dispense a mobile health behavior intervention allowing the ED to become an active partner in chronic disease management. </a:t>
            </a:r>
            <a:endParaRPr lang="en-US" dirty="0" smtClean="0"/>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4</a:t>
            </a:fld>
            <a:endParaRPr lang="en-US"/>
          </a:p>
        </p:txBody>
      </p:sp>
    </p:spTree>
    <p:extLst>
      <p:ext uri="{BB962C8B-B14F-4D97-AF65-F5344CB8AC3E}">
        <p14:creationId xmlns:p14="http://schemas.microsoft.com/office/powerpoint/2010/main" val="1347401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address these areas, we have proposed Reach Out, which will take place in Flint, Michigan, an urban, underserved, predominately African American community. Our team of researchers has long-standing and successful partnerships in Flint. Our overarching objective is to demonstrate that an ED initiated, multicomponent mobile health intervention can meaningfully reduce blood pressure in a traditionally underserved population. </a:t>
            </a:r>
          </a:p>
          <a:p>
            <a:endParaRPr lang="en-US" sz="1200" b="1"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READ AIM 1 </a:t>
            </a:r>
            <a:r>
              <a:rPr lang="en-US" sz="1200" b="0" i="0" u="none" strike="noStrike" kern="1200" baseline="0" dirty="0" smtClean="0">
                <a:solidFill>
                  <a:schemeClr val="tx1"/>
                </a:solidFill>
                <a:latin typeface="+mn-lt"/>
                <a:ea typeface="+mn-ea"/>
                <a:cs typeface="+mn-cs"/>
              </a:rPr>
              <a:t>To identify which mobile health components or ‘dose’ of the components (healthy behavior text messaging, prompted blood pressure self-monitoring, and facilitated primary care provider appointment scheduling with transportation) contribute to a reduction in systolic blood pressure among a population of hypertensive subjects recruited from an urban, safety net 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hypothesize that each intervention component’s most intense level will reduce systolic blood pressure from baseline to 12 months and that the effects will be additive.</a:t>
            </a:r>
            <a:endParaRPr lang="en-US" sz="1200" b="1"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5</a:t>
            </a:fld>
            <a:endParaRPr lang="en-US"/>
          </a:p>
        </p:txBody>
      </p:sp>
    </p:spTree>
    <p:extLst>
      <p:ext uri="{BB962C8B-B14F-4D97-AF65-F5344CB8AC3E}">
        <p14:creationId xmlns:p14="http://schemas.microsoft.com/office/powerpoint/2010/main" val="4088591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Unique aspects of the design of Reach</a:t>
            </a:r>
            <a:r>
              <a:rPr lang="en-US" baseline="0" dirty="0" smtClean="0"/>
              <a:t> Out include </a:t>
            </a:r>
          </a:p>
          <a:p>
            <a:pPr marL="228600" indent="-228600">
              <a:buAutoNum type="arabicParenR"/>
            </a:pPr>
            <a:r>
              <a:rPr lang="en-US" sz="1200" b="0" i="0" u="none" strike="noStrike" kern="1200" baseline="0" dirty="0" smtClean="0">
                <a:solidFill>
                  <a:schemeClr val="tx1"/>
                </a:solidFill>
                <a:latin typeface="+mn-lt"/>
                <a:ea typeface="+mn-ea"/>
                <a:cs typeface="+mn-cs"/>
              </a:rPr>
              <a:t>leveraging the health system EHR to identify potentially eligible subjects via real-time automated alerts. </a:t>
            </a:r>
          </a:p>
          <a:p>
            <a:pPr marL="228600" indent="-228600">
              <a:buAutoNum type="arabicParenR"/>
            </a:pPr>
            <a:endParaRPr lang="en-US" sz="1200" b="0" i="0" u="none" strike="noStrike" kern="1200" baseline="0" dirty="0" smtClean="0">
              <a:solidFill>
                <a:schemeClr val="tx1"/>
              </a:solidFill>
              <a:latin typeface="+mn-lt"/>
              <a:ea typeface="+mn-ea"/>
              <a:cs typeface="+mn-cs"/>
            </a:endParaRPr>
          </a:p>
          <a:p>
            <a:pPr marL="228600" indent="-228600">
              <a:buAutoNum type="arabicParenR"/>
            </a:pPr>
            <a:r>
              <a:rPr lang="en-US" sz="1200" b="0" i="0" u="none" strike="noStrike" kern="1200" baseline="0" dirty="0" smtClean="0">
                <a:solidFill>
                  <a:schemeClr val="tx1"/>
                </a:solidFill>
                <a:latin typeface="+mn-lt"/>
                <a:ea typeface="+mn-ea"/>
                <a:cs typeface="+mn-cs"/>
              </a:rPr>
              <a:t>connects the ED and primary care clinics using text messaging. Patients discharged from the ED face significant barriers to obtaining follow up care, including lack of timely appointment, inability to contact patient by telephone, long wait times in the provider’s office, and lack of transportation. Reach Out aims to reduce these barriers by facilitating provider appointments and transportation using text messaging. (5 A’s) </a:t>
            </a:r>
          </a:p>
          <a:p>
            <a:pPr marL="228600" indent="-228600">
              <a:buAutoNum type="arabicParenR"/>
            </a:pPr>
            <a:endParaRPr lang="en-US" sz="1200" b="0" i="0" u="none" strike="noStrike" kern="1200" baseline="0" dirty="0" smtClean="0">
              <a:solidFill>
                <a:schemeClr val="tx1"/>
              </a:solidFill>
              <a:latin typeface="+mn-lt"/>
              <a:ea typeface="+mn-ea"/>
              <a:cs typeface="+mn-cs"/>
            </a:endParaRPr>
          </a:p>
          <a:p>
            <a:pPr marL="228600" indent="-228600">
              <a:buAutoNum type="arabicParenR"/>
            </a:pPr>
            <a:r>
              <a:rPr lang="en-US" sz="1200" b="0" i="0" u="none" strike="noStrike" kern="1200" baseline="0" dirty="0" smtClean="0">
                <a:solidFill>
                  <a:schemeClr val="tx1"/>
                </a:solidFill>
                <a:latin typeface="+mn-lt"/>
                <a:ea typeface="+mn-ea"/>
                <a:cs typeface="+mn-cs"/>
              </a:rPr>
              <a:t>uses a mobile health technology to deliver all components of the intervention because of its ubiquity and scalability, low cost, and convenience. </a:t>
            </a:r>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6</a:t>
            </a:fld>
            <a:endParaRPr lang="en-US"/>
          </a:p>
        </p:txBody>
      </p:sp>
    </p:spTree>
    <p:extLst>
      <p:ext uri="{BB962C8B-B14F-4D97-AF65-F5344CB8AC3E}">
        <p14:creationId xmlns:p14="http://schemas.microsoft.com/office/powerpoint/2010/main" val="3973993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last component</a:t>
            </a:r>
            <a:r>
              <a:rPr lang="en-US" baseline="0" dirty="0" smtClean="0"/>
              <a:t> of Reach out’s design which we’ll spend the last of our time on, is its use and design based off </a:t>
            </a:r>
            <a:r>
              <a:rPr lang="en-US" sz="1200" b="0" i="0" u="none" strike="noStrike" kern="1200" baseline="0" dirty="0" smtClean="0">
                <a:solidFill>
                  <a:schemeClr val="tx1"/>
                </a:solidFill>
                <a:latin typeface="+mn-lt"/>
                <a:ea typeface="+mn-ea"/>
                <a:cs typeface="+mn-cs"/>
              </a:rPr>
              <a:t>an innovative clinical trial philosophy, the Multiphase Optimization Strategy (MOST), to efficiently determine the optimal intervention components. Traditionally, multicomponent interventions are determined a priori and then the entire intervention is tested in a randomized controlled trial (RCT). RCTs are limited when evaluating multicomponent behavioral interventions because data are limited or non-existent regarding the performance of individual intervention components. As a result, it is unknown whether each component’s effect size justifies the resources required to implement it.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 you can see in figure 1 from Collins et al the stages of MOST are preparation, optimization, and evaluation, moving cyclically through the stages until the optimized intervention is found and moved towards final RCT. This is contrasted against the traditional cycle of intervention most of us know which flows from intervention–RCT–post hoc analyses– revision of intervention–RCT. </a:t>
            </a:r>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7</a:t>
            </a:fld>
            <a:endParaRPr lang="en-US"/>
          </a:p>
        </p:txBody>
      </p:sp>
    </p:spTree>
    <p:extLst>
      <p:ext uri="{BB962C8B-B14F-4D97-AF65-F5344CB8AC3E}">
        <p14:creationId xmlns:p14="http://schemas.microsoft.com/office/powerpoint/2010/main" val="4000194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Now using Reach Out to illustrate how we have designed based on MOST.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first stage, preparation, includes development and pilot testing of the intervention components. Reach Out was pilot tested in two separate studies, Reach Out churches which recruited community participants from Flint churches to test BP self-monitoring and healthy behavior text messaging (6 months, 48 participants received intervention). Reach Out ED, with recruitment at the university of Michigan ED, tested the feasibility of using the EHR (EPIC) to identify hypertensive patients for enrollment and again the intervention of BP self-monitoring and healthy behavior text messaging (3 months, 28 patients received intervention).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Optimization is the second stage during which data are gathered, often using factorial design, to determine which components and ‘dose’ of the components of the behavioral intervention are most effective. </a:t>
            </a:r>
            <a:r>
              <a:rPr lang="en-US" sz="1200" b="0" i="0" u="none" strike="noStrike" baseline="0" dirty="0" smtClean="0">
                <a:latin typeface="ArialMT"/>
              </a:rPr>
              <a:t>Factorial designs allow for an estimate of the individual effects of the components and whether the components interact with each other and are an efficient use of time, money or resources.</a:t>
            </a:r>
            <a:r>
              <a:rPr lang="en-US" sz="800" b="0" i="0" u="none" strike="noStrike" baseline="0" dirty="0" smtClean="0">
                <a:latin typeface="ArialMT"/>
              </a:rPr>
              <a:t> This is the current phase of Reach Out being implemented in the emergency department of Hurley Medical Center aiming to launch in July of this year. </a:t>
            </a:r>
          </a:p>
          <a:p>
            <a:endParaRPr lang="en-US" sz="800" b="0" i="0" u="none" strike="noStrike" baseline="0" dirty="0" smtClean="0">
              <a:latin typeface="ArialMT"/>
            </a:endParaRPr>
          </a:p>
          <a:p>
            <a:r>
              <a:rPr lang="en-US" sz="1200" b="0" i="0" u="none" strike="noStrike" baseline="0" dirty="0" smtClean="0">
                <a:latin typeface="ArialMT"/>
              </a:rPr>
              <a:t>The third stage, the evaluation phase, determines whether the optimized intervention is effective using an RCT.</a:t>
            </a:r>
            <a:r>
              <a:rPr lang="en-US" sz="800" b="0" i="0" u="none" strike="noStrike" baseline="0" dirty="0" smtClean="0">
                <a:latin typeface="ArialMT"/>
              </a:rPr>
              <a:t> </a:t>
            </a:r>
            <a:r>
              <a:rPr lang="en-US" sz="1200" b="0" i="0" u="none" strike="noStrike" baseline="0" dirty="0" smtClean="0">
                <a:latin typeface="ArialMT"/>
              </a:rPr>
              <a:t>It may be that there is no combination of intervention components likely to be effective after optimization testing, at which time the study would not move on to the evaluation phase but instead move back to the preparation phase.</a:t>
            </a:r>
          </a:p>
          <a:p>
            <a:pPr algn="l"/>
            <a:endParaRPr lang="en-US" sz="1200" b="0" i="0" u="none" strike="noStrike" baseline="0" dirty="0" smtClean="0">
              <a:latin typeface="ArialMT"/>
            </a:endParaRPr>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8</a:t>
            </a:fld>
            <a:endParaRPr lang="en-US"/>
          </a:p>
        </p:txBody>
      </p:sp>
    </p:spTree>
    <p:extLst>
      <p:ext uri="{BB962C8B-B14F-4D97-AF65-F5344CB8AC3E}">
        <p14:creationId xmlns:p14="http://schemas.microsoft.com/office/powerpoint/2010/main" val="3234897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again see here the three mobile health components, each with two possible level. As is highlight here: participants will all receive some combination of the 3 intervention components, the variation is in the intensity level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our dosing). </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Health texts: </a:t>
            </a:r>
            <a:r>
              <a:rPr lang="en-US" sz="1200" b="0" i="0" u="none" strike="noStrike" kern="1200" baseline="0" dirty="0" smtClean="0">
                <a:solidFill>
                  <a:schemeClr val="tx1"/>
                </a:solidFill>
                <a:latin typeface="+mn-lt"/>
                <a:ea typeface="+mn-ea"/>
                <a:cs typeface="+mn-cs"/>
              </a:rPr>
              <a:t>These will encompass goal setting, diet, physical activity, and medication adherence/ encouragement. Participants randomized to the low intensity level will not receive these messages, and those randomized to high will receive one daily.  </a:t>
            </a:r>
          </a:p>
          <a:p>
            <a:endParaRPr lang="en-US" sz="1200" b="0" i="0" u="none" strike="noStrike" kern="1200" baseline="0" dirty="0" smtClean="0">
              <a:solidFill>
                <a:schemeClr val="tx1"/>
              </a:solidFill>
              <a:latin typeface="+mn-lt"/>
              <a:ea typeface="+mn-ea"/>
              <a:cs typeface="+mn-cs"/>
            </a:endParaRPr>
          </a:p>
          <a:p>
            <a:r>
              <a:rPr lang="en-US" sz="1200" b="0" i="1" u="none" strike="noStrike" kern="1200" baseline="0" dirty="0" smtClean="0">
                <a:solidFill>
                  <a:schemeClr val="tx1"/>
                </a:solidFill>
                <a:latin typeface="+mn-lt"/>
                <a:ea typeface="+mn-ea"/>
                <a:cs typeface="+mn-cs"/>
              </a:rPr>
              <a:t>(Of note, text messages will be both tailored and targeted. Tailoring and targeting are health behavior strategies to increase the personal relevance and therefore the efficacy of behavioral interventions. Targeting refers to the creation of materials focused on shared characteristics of a group of people (</a:t>
            </a:r>
            <a:r>
              <a:rPr lang="en-US" sz="1200" b="0" i="1" u="none" strike="noStrike" kern="1200" baseline="0" dirty="0" err="1" smtClean="0">
                <a:solidFill>
                  <a:schemeClr val="tx1"/>
                </a:solidFill>
                <a:latin typeface="+mn-lt"/>
                <a:ea typeface="+mn-ea"/>
                <a:cs typeface="+mn-cs"/>
              </a:rPr>
              <a:t>ie</a:t>
            </a:r>
            <a:r>
              <a:rPr lang="en-US" sz="1200" b="0" i="1" u="none" strike="noStrike" kern="1200" baseline="0" dirty="0" smtClean="0">
                <a:solidFill>
                  <a:schemeClr val="tx1"/>
                </a:solidFill>
                <a:latin typeface="+mn-lt"/>
                <a:ea typeface="+mn-ea"/>
                <a:cs typeface="+mn-cs"/>
              </a:rPr>
              <a:t> Flint community). Tailoring refers to materials focused on characteristics of individuals (</a:t>
            </a:r>
            <a:r>
              <a:rPr lang="en-US" sz="1200" b="0" i="1" u="none" strike="noStrike" kern="1200" baseline="0" dirty="0" err="1" smtClean="0">
                <a:solidFill>
                  <a:schemeClr val="tx1"/>
                </a:solidFill>
                <a:latin typeface="+mn-lt"/>
                <a:ea typeface="+mn-ea"/>
                <a:cs typeface="+mn-cs"/>
              </a:rPr>
              <a:t>ie</a:t>
            </a:r>
            <a:r>
              <a:rPr lang="en-US" sz="1200" b="0" i="1" u="none" strike="noStrike" kern="1200" baseline="0" dirty="0" smtClean="0">
                <a:solidFill>
                  <a:schemeClr val="tx1"/>
                </a:solidFill>
                <a:latin typeface="+mn-lt"/>
                <a:ea typeface="+mn-ea"/>
                <a:cs typeface="+mn-cs"/>
              </a:rPr>
              <a:t> PCP, Meds, Med adherence). )</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Prompted BP:</a:t>
            </a:r>
            <a:r>
              <a:rPr lang="en-US" sz="1200" b="0" i="0" u="none" strike="noStrike" kern="1200" baseline="0" dirty="0" smtClean="0">
                <a:solidFill>
                  <a:schemeClr val="tx1"/>
                </a:solidFill>
                <a:latin typeface="+mn-lt"/>
                <a:ea typeface="+mn-ea"/>
                <a:cs typeface="+mn-cs"/>
              </a:rPr>
              <a:t> Blood pressure cuffs for self-monitoring will be issued to the participant during the enrollment visit in the ED. Considering patient convenience, time and resources, there remains uncertainty in the practicality of following the recommended guidelines towards daily self-monitoring of blood pressure. Therefore, participants randomized to the low intensity level will be prompted towards weekly self-monitoring, and those randomized to high will receive prompts towards daily self-monitoring.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Facilitated primary care provider appointment: </a:t>
            </a:r>
            <a:r>
              <a:rPr lang="en-US" sz="1200" b="0" i="0" u="none" strike="noStrike" kern="1200" baseline="0" dirty="0" smtClean="0">
                <a:solidFill>
                  <a:schemeClr val="tx1"/>
                </a:solidFill>
                <a:latin typeface="+mn-lt"/>
                <a:ea typeface="+mn-ea"/>
                <a:cs typeface="+mn-cs"/>
              </a:rPr>
              <a:t>Appointment scheduling with transportation is included as a component to provide access to providers, and the opportunity for a higher level of care and access to medication if needed. Participants randomized to the low intensity level will not receive these messages and will just be encouraged to follow up with their provider at follow-up visits, and those randomized to high will receive these facilitated appointments.  </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9</a:t>
            </a:fld>
            <a:endParaRPr lang="en-US"/>
          </a:p>
        </p:txBody>
      </p:sp>
    </p:spTree>
    <p:extLst>
      <p:ext uri="{BB962C8B-B14F-4D97-AF65-F5344CB8AC3E}">
        <p14:creationId xmlns:p14="http://schemas.microsoft.com/office/powerpoint/2010/main" val="2543561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we can hopefully more easily visualize the </a:t>
            </a:r>
            <a:r>
              <a:rPr lang="en-US" sz="1200" b="0" i="0" u="none" strike="noStrike" kern="1200" baseline="0" dirty="0" smtClean="0">
                <a:solidFill>
                  <a:schemeClr val="tx1"/>
                </a:solidFill>
                <a:latin typeface="+mn-lt"/>
                <a:ea typeface="+mn-ea"/>
                <a:cs typeface="+mn-cs"/>
              </a:rPr>
              <a:t>2x2x2 factorial design that will allocate participants to eight different possible randomization combinations of mobile health components.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Walking through this table we can see the lowest intensity combination of components is arm 1, which functions as a control group. This involves no healthy behavior messaging, weekly BP self-monitoring, and no facilitated PCP appointment scheduling.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highest intensity combination is arm 8: with daily healthy behavior messaging, daily BP self-monitoring, and facilitated PCP scheduling with transportation. </a:t>
            </a:r>
          </a:p>
          <a:p>
            <a:endParaRPr lang="en-US" dirty="0"/>
          </a:p>
        </p:txBody>
      </p:sp>
      <p:sp>
        <p:nvSpPr>
          <p:cNvPr id="4" name="Slide Number Placeholder 3"/>
          <p:cNvSpPr>
            <a:spLocks noGrp="1"/>
          </p:cNvSpPr>
          <p:nvPr>
            <p:ph type="sldNum" sz="quarter" idx="10"/>
          </p:nvPr>
        </p:nvSpPr>
        <p:spPr/>
        <p:txBody>
          <a:bodyPr/>
          <a:lstStyle/>
          <a:p>
            <a:fld id="{F5369755-DEA5-134D-BF4B-71A2AE0B4A45}" type="slidenum">
              <a:rPr lang="en-US" smtClean="0"/>
              <a:t>10</a:t>
            </a:fld>
            <a:endParaRPr lang="en-US"/>
          </a:p>
        </p:txBody>
      </p:sp>
    </p:spTree>
    <p:extLst>
      <p:ext uri="{BB962C8B-B14F-4D97-AF65-F5344CB8AC3E}">
        <p14:creationId xmlns:p14="http://schemas.microsoft.com/office/powerpoint/2010/main" val="3579913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5/18/2018</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5/18/2018</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5/18/2018</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5/18/2018</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5/18/2018</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78163" y="1777284"/>
            <a:ext cx="10993546" cy="1228950"/>
          </a:xfrm>
        </p:spPr>
        <p:txBody>
          <a:bodyPr>
            <a:normAutofit fontScale="92500" lnSpcReduction="20000"/>
          </a:bodyPr>
          <a:lstStyle/>
          <a:p>
            <a:r>
              <a:rPr lang="en-US" dirty="0">
                <a:latin typeface="Arial" charset="0"/>
                <a:ea typeface="Arial" charset="0"/>
                <a:cs typeface="Arial" charset="0"/>
              </a:rPr>
              <a:t>Mackenzie Dome, </a:t>
            </a:r>
            <a:r>
              <a:rPr lang="en-US" dirty="0" smtClean="0">
                <a:latin typeface="Arial" charset="0"/>
                <a:ea typeface="Arial" charset="0"/>
                <a:cs typeface="Arial" charset="0"/>
              </a:rPr>
              <a:t>MS</a:t>
            </a:r>
            <a:r>
              <a:rPr lang="en-US" baseline="30000" dirty="0" smtClean="0">
                <a:latin typeface="Arial" charset="0"/>
                <a:ea typeface="Arial" charset="0"/>
                <a:cs typeface="Arial" charset="0"/>
              </a:rPr>
              <a:t>1</a:t>
            </a:r>
            <a:r>
              <a:rPr lang="en-US" dirty="0" smtClean="0">
                <a:latin typeface="Arial" charset="0"/>
                <a:ea typeface="Arial" charset="0"/>
                <a:cs typeface="Arial" charset="0"/>
              </a:rPr>
              <a:t>, Lesli. </a:t>
            </a:r>
            <a:r>
              <a:rPr lang="en-US" dirty="0">
                <a:latin typeface="Arial" charset="0"/>
                <a:ea typeface="Arial" charset="0"/>
                <a:cs typeface="Arial" charset="0"/>
              </a:rPr>
              <a:t>Skolarus, MD, </a:t>
            </a:r>
            <a:r>
              <a:rPr lang="en-US" dirty="0" smtClean="0">
                <a:latin typeface="Arial" charset="0"/>
                <a:ea typeface="Arial" charset="0"/>
                <a:cs typeface="Arial" charset="0"/>
              </a:rPr>
              <a:t>MS</a:t>
            </a:r>
            <a:r>
              <a:rPr lang="en-US" baseline="30000" dirty="0" smtClean="0">
                <a:latin typeface="Arial" charset="0"/>
                <a:ea typeface="Arial" charset="0"/>
                <a:cs typeface="Arial" charset="0"/>
              </a:rPr>
              <a:t>2</a:t>
            </a:r>
            <a:r>
              <a:rPr lang="en-US" dirty="0" smtClean="0">
                <a:latin typeface="Arial" charset="0"/>
                <a:ea typeface="Arial" charset="0"/>
                <a:cs typeface="Arial" charset="0"/>
              </a:rPr>
              <a:t>, Casey </a:t>
            </a:r>
            <a:r>
              <a:rPr lang="en-US" dirty="0">
                <a:latin typeface="Arial" charset="0"/>
                <a:ea typeface="Arial" charset="0"/>
                <a:cs typeface="Arial" charset="0"/>
              </a:rPr>
              <a:t>Corches, </a:t>
            </a:r>
            <a:r>
              <a:rPr lang="en-US" dirty="0" smtClean="0">
                <a:latin typeface="Arial" charset="0"/>
                <a:ea typeface="Arial" charset="0"/>
                <a:cs typeface="Arial" charset="0"/>
              </a:rPr>
              <a:t>MPH</a:t>
            </a:r>
            <a:r>
              <a:rPr lang="en-US" baseline="30000" dirty="0" smtClean="0">
                <a:latin typeface="Arial" charset="0"/>
                <a:ea typeface="Arial" charset="0"/>
                <a:cs typeface="Arial" charset="0"/>
              </a:rPr>
              <a:t>2</a:t>
            </a:r>
            <a:r>
              <a:rPr lang="en-US" dirty="0" smtClean="0">
                <a:latin typeface="Arial" charset="0"/>
                <a:ea typeface="Arial" charset="0"/>
                <a:cs typeface="Arial" charset="0"/>
              </a:rPr>
              <a:t>, Emily Champoux</a:t>
            </a:r>
            <a:r>
              <a:rPr lang="en-US" baseline="30000" dirty="0" smtClean="0">
                <a:latin typeface="Arial" charset="0"/>
                <a:ea typeface="Arial" charset="0"/>
                <a:cs typeface="Arial" charset="0"/>
              </a:rPr>
              <a:t>1,2</a:t>
            </a:r>
            <a:r>
              <a:rPr lang="en-US" dirty="0" smtClean="0">
                <a:latin typeface="Arial" charset="0"/>
                <a:ea typeface="Arial" charset="0"/>
                <a:cs typeface="Arial" charset="0"/>
              </a:rPr>
              <a:t>, William </a:t>
            </a:r>
            <a:r>
              <a:rPr lang="en-US" dirty="0">
                <a:latin typeface="Arial" charset="0"/>
                <a:ea typeface="Arial" charset="0"/>
                <a:cs typeface="Arial" charset="0"/>
              </a:rPr>
              <a:t>J. Meurer, MD, MS</a:t>
            </a:r>
            <a:r>
              <a:rPr lang="en-US" baseline="30000" dirty="0">
                <a:latin typeface="Arial" charset="0"/>
                <a:ea typeface="Arial" charset="0"/>
                <a:cs typeface="Arial" charset="0"/>
              </a:rPr>
              <a:t>1,2</a:t>
            </a:r>
            <a:r>
              <a:rPr lang="en-US" dirty="0">
                <a:latin typeface="Arial" charset="0"/>
                <a:ea typeface="Arial" charset="0"/>
                <a:cs typeface="Arial" charset="0"/>
              </a:rPr>
              <a:t/>
            </a:r>
            <a:br>
              <a:rPr lang="en-US" dirty="0">
                <a:latin typeface="Arial" charset="0"/>
                <a:ea typeface="Arial" charset="0"/>
                <a:cs typeface="Arial" charset="0"/>
              </a:rPr>
            </a:br>
            <a:endParaRPr lang="en-US" dirty="0" smtClean="0">
              <a:latin typeface="Arial" charset="0"/>
              <a:ea typeface="Arial" charset="0"/>
              <a:cs typeface="Arial" charset="0"/>
            </a:endParaRPr>
          </a:p>
          <a:p>
            <a:r>
              <a:rPr lang="en-US" baseline="30000" dirty="0" smtClean="0">
                <a:latin typeface="Arial" charset="0"/>
                <a:ea typeface="Arial" charset="0"/>
                <a:cs typeface="Arial" charset="0"/>
              </a:rPr>
              <a:t>1</a:t>
            </a:r>
            <a:r>
              <a:rPr lang="en-US" dirty="0" smtClean="0">
                <a:latin typeface="Arial" charset="0"/>
                <a:ea typeface="Arial" charset="0"/>
                <a:cs typeface="Arial" charset="0"/>
              </a:rPr>
              <a:t>Department </a:t>
            </a:r>
            <a:r>
              <a:rPr lang="en-US" dirty="0">
                <a:latin typeface="Arial" charset="0"/>
                <a:ea typeface="Arial" charset="0"/>
                <a:cs typeface="Arial" charset="0"/>
              </a:rPr>
              <a:t>of Emergency Medicine, University of Michigan</a:t>
            </a:r>
            <a:br>
              <a:rPr lang="en-US" dirty="0">
                <a:latin typeface="Arial" charset="0"/>
                <a:ea typeface="Arial" charset="0"/>
                <a:cs typeface="Arial" charset="0"/>
              </a:rPr>
            </a:br>
            <a:r>
              <a:rPr lang="en-US" baseline="30000" dirty="0">
                <a:latin typeface="Arial" charset="0"/>
                <a:ea typeface="Arial" charset="0"/>
                <a:cs typeface="Arial" charset="0"/>
              </a:rPr>
              <a:t>2</a:t>
            </a:r>
            <a:r>
              <a:rPr lang="en-US" dirty="0">
                <a:latin typeface="Arial" charset="0"/>
                <a:ea typeface="Arial" charset="0"/>
                <a:cs typeface="Arial" charset="0"/>
              </a:rPr>
              <a:t>Stroke Program, Department of Neurology, University of </a:t>
            </a:r>
            <a:r>
              <a:rPr lang="en-US" dirty="0" smtClean="0">
                <a:latin typeface="Arial" charset="0"/>
                <a:ea typeface="Arial" charset="0"/>
                <a:cs typeface="Arial" charset="0"/>
              </a:rPr>
              <a:t>Michigan</a:t>
            </a:r>
            <a:endParaRPr lang="en-US" dirty="0">
              <a:latin typeface="Arial" charset="0"/>
              <a:ea typeface="Arial" charset="0"/>
              <a:cs typeface="Arial" charset="0"/>
            </a:endParaRPr>
          </a:p>
        </p:txBody>
      </p:sp>
      <p:sp>
        <p:nvSpPr>
          <p:cNvPr id="4" name="TextBox 3"/>
          <p:cNvSpPr txBox="1"/>
          <p:nvPr/>
        </p:nvSpPr>
        <p:spPr>
          <a:xfrm>
            <a:off x="581194" y="3317518"/>
            <a:ext cx="10993546" cy="1938992"/>
          </a:xfrm>
          <a:prstGeom prst="rect">
            <a:avLst/>
          </a:prstGeom>
          <a:noFill/>
        </p:spPr>
        <p:txBody>
          <a:bodyPr wrap="square" rtlCol="0">
            <a:spAutoFit/>
          </a:bodyPr>
          <a:lstStyle/>
          <a:p>
            <a:r>
              <a:rPr lang="en-US" sz="4000" b="1" dirty="0">
                <a:solidFill>
                  <a:schemeClr val="bg1"/>
                </a:solidFill>
                <a:latin typeface="Arial" charset="0"/>
                <a:ea typeface="Arial" charset="0"/>
                <a:cs typeface="Arial" charset="0"/>
              </a:rPr>
              <a:t>Reach Out: </a:t>
            </a:r>
            <a:r>
              <a:rPr lang="en-US" sz="4000" b="1" dirty="0" smtClean="0">
                <a:solidFill>
                  <a:schemeClr val="bg1"/>
                </a:solidFill>
                <a:latin typeface="Arial" charset="0"/>
                <a:ea typeface="Arial" charset="0"/>
                <a:cs typeface="Arial" charset="0"/>
              </a:rPr>
              <a:t>Randomized </a:t>
            </a:r>
            <a:r>
              <a:rPr lang="en-US" sz="4000" b="1" dirty="0">
                <a:solidFill>
                  <a:schemeClr val="bg1"/>
                </a:solidFill>
                <a:latin typeface="Arial" charset="0"/>
                <a:ea typeface="Arial" charset="0"/>
                <a:cs typeface="Arial" charset="0"/>
              </a:rPr>
              <a:t>Clinical Trial of Emergency Department-Initiated Hypertension Behavioral </a:t>
            </a:r>
            <a:r>
              <a:rPr lang="en-US" sz="4000" b="1" dirty="0" smtClean="0">
                <a:solidFill>
                  <a:schemeClr val="bg1"/>
                </a:solidFill>
                <a:latin typeface="Arial" charset="0"/>
                <a:ea typeface="Arial" charset="0"/>
                <a:cs typeface="Arial" charset="0"/>
              </a:rPr>
              <a:t>Intervention</a:t>
            </a:r>
            <a:endParaRPr lang="en-US" sz="4000" b="1" dirty="0">
              <a:solidFill>
                <a:schemeClr val="bg1"/>
              </a:solidFill>
              <a:latin typeface="Arial" charset="0"/>
              <a:ea typeface="Arial" charset="0"/>
              <a:cs typeface="Arial" charset="0"/>
            </a:endParaRPr>
          </a:p>
        </p:txBody>
      </p:sp>
      <p:pic>
        <p:nvPicPr>
          <p:cNvPr id="5" name="Picture 4"/>
          <p:cNvPicPr>
            <a:picLocks noChangeAspect="1"/>
          </p:cNvPicPr>
          <p:nvPr/>
        </p:nvPicPr>
        <p:blipFill>
          <a:blip r:embed="rId3"/>
          <a:stretch>
            <a:fillRect/>
          </a:stretch>
        </p:blipFill>
        <p:spPr>
          <a:xfrm>
            <a:off x="10121496" y="5225142"/>
            <a:ext cx="1240971" cy="124097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163" y="625040"/>
            <a:ext cx="3505200" cy="550681"/>
          </a:xfrm>
          <a:prstGeom prst="rect">
            <a:avLst/>
          </a:prstGeom>
        </p:spPr>
      </p:pic>
    </p:spTree>
    <p:extLst>
      <p:ext uri="{BB962C8B-B14F-4D97-AF65-F5344CB8AC3E}">
        <p14:creationId xmlns:p14="http://schemas.microsoft.com/office/powerpoint/2010/main" val="1564772203"/>
      </p:ext>
    </p:extLst>
  </p:cSld>
  <p:clrMapOvr>
    <a:masterClrMapping/>
  </p:clrMapOvr>
  <mc:AlternateContent xmlns:mc="http://schemas.openxmlformats.org/markup-compatibility/2006" xmlns:p14="http://schemas.microsoft.com/office/powerpoint/2010/main">
    <mc:Choice Requires="p14">
      <p:transition spd="slow" p14:dur="2000" advTm="1125"/>
    </mc:Choice>
    <mc:Fallback xmlns="">
      <p:transition spd="slow" advTm="1125"/>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Factorial design (2</a:t>
            </a:r>
            <a:r>
              <a:rPr lang="en-US" b="1" cap="none" dirty="0">
                <a:latin typeface="Arial" charset="0"/>
                <a:ea typeface="Arial" charset="0"/>
                <a:cs typeface="Arial" charset="0"/>
              </a:rPr>
              <a:t>x</a:t>
            </a:r>
            <a:r>
              <a:rPr lang="en-US" b="1" dirty="0" smtClean="0">
                <a:latin typeface="Arial" charset="0"/>
                <a:ea typeface="Arial" charset="0"/>
                <a:cs typeface="Arial" charset="0"/>
              </a:rPr>
              <a:t>2</a:t>
            </a:r>
            <a:r>
              <a:rPr lang="en-US" b="1" cap="none" dirty="0" smtClean="0">
                <a:latin typeface="Arial" charset="0"/>
                <a:ea typeface="Arial" charset="0"/>
                <a:cs typeface="Arial" charset="0"/>
              </a:rPr>
              <a:t>x</a:t>
            </a:r>
            <a:r>
              <a:rPr lang="en-US" b="1" dirty="0" smtClean="0">
                <a:latin typeface="Arial" charset="0"/>
                <a:ea typeface="Arial" charset="0"/>
                <a:cs typeface="Arial" charset="0"/>
              </a:rPr>
              <a:t>2)</a:t>
            </a:r>
            <a:endParaRPr lang="en-US" b="1" dirty="0">
              <a:latin typeface="Arial" charset="0"/>
              <a:ea typeface="Arial" charset="0"/>
              <a:cs typeface="Arial"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766583149"/>
              </p:ext>
            </p:extLst>
          </p:nvPr>
        </p:nvGraphicFramePr>
        <p:xfrm>
          <a:off x="1513490" y="1935755"/>
          <a:ext cx="9475076" cy="4490432"/>
        </p:xfrm>
        <a:graphic>
          <a:graphicData uri="http://schemas.openxmlformats.org/drawingml/2006/table">
            <a:tbl>
              <a:tblPr firstRow="1" firstCol="1" bandRow="1">
                <a:tableStyleId>{5C22544A-7EE6-4342-B048-85BDC9FD1C3A}</a:tableStyleId>
              </a:tblPr>
              <a:tblGrid>
                <a:gridCol w="1185149">
                  <a:extLst>
                    <a:ext uri="{9D8B030D-6E8A-4147-A177-3AD203B41FA5}">
                      <a16:colId xmlns:a16="http://schemas.microsoft.com/office/drawing/2014/main" val="863441323"/>
                    </a:ext>
                  </a:extLst>
                </a:gridCol>
                <a:gridCol w="2544208">
                  <a:extLst>
                    <a:ext uri="{9D8B030D-6E8A-4147-A177-3AD203B41FA5}">
                      <a16:colId xmlns:a16="http://schemas.microsoft.com/office/drawing/2014/main" val="527814249"/>
                    </a:ext>
                  </a:extLst>
                </a:gridCol>
                <a:gridCol w="2529104">
                  <a:extLst>
                    <a:ext uri="{9D8B030D-6E8A-4147-A177-3AD203B41FA5}">
                      <a16:colId xmlns:a16="http://schemas.microsoft.com/office/drawing/2014/main" val="858115689"/>
                    </a:ext>
                  </a:extLst>
                </a:gridCol>
                <a:gridCol w="3216615">
                  <a:extLst>
                    <a:ext uri="{9D8B030D-6E8A-4147-A177-3AD203B41FA5}">
                      <a16:colId xmlns:a16="http://schemas.microsoft.com/office/drawing/2014/main" val="1393170619"/>
                    </a:ext>
                  </a:extLst>
                </a:gridCol>
              </a:tblGrid>
              <a:tr h="1401568">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Arm</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Healthy Behavior Text</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Prompted BP </a:t>
                      </a:r>
                      <a:r>
                        <a:rPr lang="en-US" sz="2400" u="none" strike="noStrike" dirty="0" smtClean="0">
                          <a:effectLst/>
                          <a:latin typeface="Arial" panose="020B0604020202020204" pitchFamily="34" charset="0"/>
                          <a:cs typeface="Arial" panose="020B0604020202020204" pitchFamily="34" charset="0"/>
                        </a:rPr>
                        <a:t>self-monitoring</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spcBef>
                          <a:spcPts val="0"/>
                        </a:spcBef>
                        <a:spcAft>
                          <a:spcPts val="0"/>
                        </a:spcAft>
                      </a:pPr>
                      <a:r>
                        <a:rPr lang="en-US" sz="2400" dirty="0" smtClean="0">
                          <a:effectLst/>
                          <a:latin typeface="Arial" panose="020B0604020202020204" pitchFamily="34" charset="0"/>
                          <a:cs typeface="Arial" panose="020B0604020202020204" pitchFamily="34" charset="0"/>
                        </a:rPr>
                        <a:t>Provider scheduling </a:t>
                      </a:r>
                    </a:p>
                    <a:p>
                      <a:pPr marL="0" marR="0">
                        <a:spcBef>
                          <a:spcPts val="0"/>
                        </a:spcBef>
                        <a:spcAft>
                          <a:spcPts val="0"/>
                        </a:spcAft>
                      </a:pPr>
                      <a:r>
                        <a:rPr lang="en-US" sz="2400" dirty="0" smtClean="0">
                          <a:effectLst/>
                          <a:latin typeface="Arial" panose="020B0604020202020204" pitchFamily="34" charset="0"/>
                          <a:cs typeface="Arial" panose="020B0604020202020204" pitchFamily="34" charset="0"/>
                        </a:rPr>
                        <a:t>and transportation</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16269167"/>
                  </a:ext>
                </a:extLst>
              </a:tr>
              <a:tr h="396167">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1</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Low</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smtClean="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1352912844"/>
                  </a:ext>
                </a:extLst>
              </a:tr>
              <a:tr h="396167">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2</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Low</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3217725612"/>
                  </a:ext>
                </a:extLst>
              </a:tr>
              <a:tr h="376049">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3</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High</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3007416293"/>
                  </a:ext>
                </a:extLst>
              </a:tr>
              <a:tr h="396167">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4</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High</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extLst>
                  <a:ext uri="{0D108BD9-81ED-4DB2-BD59-A6C34878D82A}">
                    <a16:rowId xmlns:a16="http://schemas.microsoft.com/office/drawing/2014/main" val="4246253935"/>
                  </a:ext>
                </a:extLst>
              </a:tr>
              <a:tr h="396167">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5</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Low</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extLst>
                  <a:ext uri="{0D108BD9-81ED-4DB2-BD59-A6C34878D82A}">
                    <a16:rowId xmlns:a16="http://schemas.microsoft.com/office/drawing/2014/main" val="2823282830"/>
                  </a:ext>
                </a:extLst>
              </a:tr>
              <a:tr h="376049">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6</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Low</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extLst>
                  <a:ext uri="{0D108BD9-81ED-4DB2-BD59-A6C34878D82A}">
                    <a16:rowId xmlns:a16="http://schemas.microsoft.com/office/drawing/2014/main" val="2988066886"/>
                  </a:ext>
                </a:extLst>
              </a:tr>
              <a:tr h="376049">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7</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No</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bg1">
                        <a:lumMod val="50000"/>
                      </a:schemeClr>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High</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extLst>
                  <a:ext uri="{0D108BD9-81ED-4DB2-BD59-A6C34878D82A}">
                    <a16:rowId xmlns:a16="http://schemas.microsoft.com/office/drawing/2014/main" val="1541070721"/>
                  </a:ext>
                </a:extLst>
              </a:tr>
              <a:tr h="376049">
                <a:tc>
                  <a:txBody>
                    <a:bodyPr/>
                    <a:lstStyle/>
                    <a:p>
                      <a:pPr marL="0" marR="0" indent="0" algn="r">
                        <a:spcBef>
                          <a:spcPts val="0"/>
                        </a:spcBef>
                        <a:spcAft>
                          <a:spcPts val="300"/>
                        </a:spcAft>
                        <a:tabLst>
                          <a:tab pos="4114800" algn="l"/>
                          <a:tab pos="457200" algn="l"/>
                        </a:tabLst>
                      </a:pPr>
                      <a:r>
                        <a:rPr lang="en-US" sz="2400" u="none" strike="noStrike" dirty="0">
                          <a:effectLst/>
                          <a:latin typeface="Arial" panose="020B0604020202020204" pitchFamily="34" charset="0"/>
                          <a:cs typeface="Arial" panose="020B0604020202020204" pitchFamily="34" charset="0"/>
                        </a:rPr>
                        <a:t>8</a:t>
                      </a:r>
                      <a:endParaRPr lang="en-US" sz="4400" b="1"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High</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tc>
                  <a:txBody>
                    <a:bodyPr/>
                    <a:lstStyle/>
                    <a:p>
                      <a:pPr marL="0" marR="0" indent="0" algn="r">
                        <a:spcBef>
                          <a:spcPts val="0"/>
                        </a:spcBef>
                        <a:spcAft>
                          <a:spcPts val="300"/>
                        </a:spcAft>
                        <a:tabLst>
                          <a:tab pos="4114800" algn="l"/>
                          <a:tab pos="457200" algn="l"/>
                        </a:tabLst>
                      </a:pPr>
                      <a:r>
                        <a:rPr lang="en-US" sz="2400" u="none" strike="noStrike" dirty="0">
                          <a:solidFill>
                            <a:schemeClr val="bg1"/>
                          </a:solidFill>
                          <a:effectLst/>
                          <a:latin typeface="Arial" panose="020B0604020202020204" pitchFamily="34" charset="0"/>
                          <a:cs typeface="Arial" panose="020B0604020202020204" pitchFamily="34" charset="0"/>
                        </a:rPr>
                        <a:t>Yes</a:t>
                      </a:r>
                      <a:endParaRPr lang="en-US" sz="4400" b="1" u="sng"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FF0000"/>
                    </a:solidFill>
                  </a:tcPr>
                </a:tc>
                <a:extLst>
                  <a:ext uri="{0D108BD9-81ED-4DB2-BD59-A6C34878D82A}">
                    <a16:rowId xmlns:a16="http://schemas.microsoft.com/office/drawing/2014/main" val="3040601020"/>
                  </a:ext>
                </a:extLst>
              </a:tr>
            </a:tbl>
          </a:graphicData>
        </a:graphic>
      </p:graphicFrame>
    </p:spTree>
    <p:extLst>
      <p:ext uri="{BB962C8B-B14F-4D97-AF65-F5344CB8AC3E}">
        <p14:creationId xmlns:p14="http://schemas.microsoft.com/office/powerpoint/2010/main" val="567644385"/>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Main analysis</a:t>
            </a:r>
            <a:endParaRPr lang="en-US" b="1" dirty="0">
              <a:latin typeface="Arial" charset="0"/>
              <a:ea typeface="Arial" charset="0"/>
              <a:cs typeface="Arial"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1DF01E01-E525-BD45-8F06-9C883719F691}"/>
                  </a:ext>
                </a:extLst>
              </p:cNvPr>
              <p:cNvSpPr txBox="1"/>
              <p:nvPr/>
            </p:nvSpPr>
            <p:spPr>
              <a:xfrm>
                <a:off x="533894" y="2044207"/>
                <a:ext cx="11306008" cy="49244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320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𝐵𝑃</m:t>
                      </m:r>
                      <m:r>
                        <a:rPr lang="en-US" sz="3200" b="0" i="1" smtClean="0">
                          <a:latin typeface="Cambria Math" panose="02040503050406030204" pitchFamily="18" charset="0"/>
                          <a:ea typeface="Cambria Math" panose="02040503050406030204" pitchFamily="18" charset="0"/>
                        </a:rPr>
                        <m:t> = </m:t>
                      </m:r>
                      <m:sSub>
                        <m:sSubPr>
                          <m:ctrlPr>
                            <a:rPr lang="en-US" sz="3200" b="0" i="1" smtClean="0">
                              <a:latin typeface="Cambria Math" panose="02040503050406030204" pitchFamily="18" charset="0"/>
                              <a:ea typeface="Cambria Math" panose="02040503050406030204" pitchFamily="18" charset="0"/>
                            </a:rPr>
                          </m:ctrlPr>
                        </m:sSubPr>
                        <m:e>
                          <m:r>
                            <a:rPr lang="en-US" sz="3200" b="0" i="1" smtClean="0">
                              <a:latin typeface="Cambria Math" panose="02040503050406030204" pitchFamily="18" charset="0"/>
                              <a:ea typeface="Cambria Math" panose="02040503050406030204" pitchFamily="18" charset="0"/>
                            </a:rPr>
                            <m:t>𝛽</m:t>
                          </m:r>
                        </m:e>
                        <m:sub>
                          <m:r>
                            <a:rPr lang="en-US" sz="3200" b="0" i="1" smtClean="0">
                              <a:latin typeface="Cambria Math" panose="02040503050406030204" pitchFamily="18" charset="0"/>
                              <a:ea typeface="Cambria Math" panose="02040503050406030204" pitchFamily="18" charset="0"/>
                            </a:rPr>
                            <m:t>0</m:t>
                          </m:r>
                        </m:sub>
                      </m:sSub>
                      <m:r>
                        <a:rPr lang="en-US" sz="3200" b="0" i="1" smtClean="0">
                          <a:latin typeface="Cambria Math" panose="02040503050406030204" pitchFamily="18" charset="0"/>
                          <a:ea typeface="Cambria Math" panose="02040503050406030204" pitchFamily="18" charset="0"/>
                        </a:rPr>
                        <m:t>+</m:t>
                      </m:r>
                      <m:sSub>
                        <m:sSubPr>
                          <m:ctrlPr>
                            <a:rPr lang="en-US" sz="3200" i="1">
                              <a:latin typeface="Cambria Math" panose="02040503050406030204" pitchFamily="18" charset="0"/>
                              <a:ea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b="0" i="1" smtClean="0">
                              <a:latin typeface="Cambria Math" panose="02040503050406030204" pitchFamily="18" charset="0"/>
                              <a:ea typeface="Cambria Math" panose="02040503050406030204" pitchFamily="18" charset="0"/>
                            </a:rPr>
                            <m:t>1</m:t>
                          </m:r>
                        </m:sub>
                      </m:sSub>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𝑚𝑜𝑛𝑖𝑡𝑜𝑟</m:t>
                      </m:r>
                      <m:r>
                        <a:rPr lang="en-US" sz="3200" b="0" i="1" smtClean="0">
                          <a:latin typeface="Cambria Math" panose="02040503050406030204" pitchFamily="18" charset="0"/>
                          <a:ea typeface="Cambria Math" panose="02040503050406030204" pitchFamily="18" charset="0"/>
                        </a:rPr>
                        <m:t>)+</m:t>
                      </m:r>
                      <m:sSub>
                        <m:sSubPr>
                          <m:ctrlPr>
                            <a:rPr lang="en-US" sz="3200" i="1">
                              <a:latin typeface="Cambria Math" panose="02040503050406030204" pitchFamily="18" charset="0"/>
                              <a:ea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b="0" i="1" smtClean="0">
                              <a:latin typeface="Cambria Math" panose="02040503050406030204" pitchFamily="18" charset="0"/>
                              <a:ea typeface="Cambria Math" panose="02040503050406030204" pitchFamily="18" charset="0"/>
                            </a:rPr>
                            <m:t>2</m:t>
                          </m:r>
                        </m:sub>
                      </m:sSub>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h𝑒𝑎𝑙𝑡h𝑦</m:t>
                      </m:r>
                      <m:r>
                        <a:rPr lang="en-US" sz="3200" b="0" i="1" smtClean="0">
                          <a:latin typeface="Cambria Math" panose="02040503050406030204" pitchFamily="18" charset="0"/>
                          <a:ea typeface="Cambria Math" panose="02040503050406030204" pitchFamily="18" charset="0"/>
                        </a:rPr>
                        <m:t> </m:t>
                      </m:r>
                      <m:r>
                        <a:rPr lang="en-US" sz="3200" b="0" i="1" smtClean="0">
                          <a:latin typeface="Cambria Math" panose="02040503050406030204" pitchFamily="18" charset="0"/>
                          <a:ea typeface="Cambria Math" panose="02040503050406030204" pitchFamily="18" charset="0"/>
                        </a:rPr>
                        <m:t>𝑡𝑒𝑥𝑡𝑠</m:t>
                      </m:r>
                      <m:r>
                        <a:rPr lang="en-US" sz="3200" b="0" i="1" smtClean="0">
                          <a:latin typeface="Cambria Math" panose="02040503050406030204" pitchFamily="18" charset="0"/>
                          <a:ea typeface="Cambria Math" panose="02040503050406030204" pitchFamily="18" charset="0"/>
                        </a:rPr>
                        <m:t>)</m:t>
                      </m:r>
                      <m:r>
                        <a:rPr lang="en-US" sz="3200" b="0" i="0" smtClean="0">
                          <a:latin typeface="Cambria Math" panose="02040503050406030204" pitchFamily="18" charset="0"/>
                          <a:ea typeface="Cambria Math" panose="02040503050406030204" pitchFamily="18" charset="0"/>
                        </a:rPr>
                        <m:t>+</m:t>
                      </m:r>
                      <m:sSub>
                        <m:sSubPr>
                          <m:ctrlPr>
                            <a:rPr lang="en-US" sz="3200" i="1">
                              <a:latin typeface="Cambria Math" panose="02040503050406030204" pitchFamily="18" charset="0"/>
                              <a:ea typeface="Cambria Math" panose="02040503050406030204" pitchFamily="18" charset="0"/>
                            </a:rPr>
                          </m:ctrlPr>
                        </m:sSubPr>
                        <m:e>
                          <m:r>
                            <a:rPr lang="en-US" sz="3200" i="1">
                              <a:latin typeface="Cambria Math" panose="02040503050406030204" pitchFamily="18" charset="0"/>
                              <a:ea typeface="Cambria Math" panose="02040503050406030204" pitchFamily="18" charset="0"/>
                            </a:rPr>
                            <m:t>𝛽</m:t>
                          </m:r>
                        </m:e>
                        <m:sub>
                          <m:r>
                            <a:rPr lang="en-US" sz="3200" b="0" i="1" smtClean="0">
                              <a:latin typeface="Cambria Math" panose="02040503050406030204" pitchFamily="18" charset="0"/>
                              <a:ea typeface="Cambria Math" panose="02040503050406030204" pitchFamily="18" charset="0"/>
                            </a:rPr>
                            <m:t>3</m:t>
                          </m:r>
                        </m:sub>
                      </m:sSub>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𝑡𝑟𝑎𝑛𝑠𝑝𝑜𝑟𝑡</m:t>
                      </m:r>
                      <m:r>
                        <a:rPr lang="en-US" sz="3200" b="0" i="1" smtClean="0">
                          <a:latin typeface="Cambria Math" panose="02040503050406030204" pitchFamily="18" charset="0"/>
                          <a:ea typeface="Cambria Math" panose="02040503050406030204" pitchFamily="18" charset="0"/>
                        </a:rPr>
                        <m:t>)</m:t>
                      </m:r>
                    </m:oMath>
                  </m:oMathPara>
                </a14:m>
                <a:endParaRPr lang="en-US" sz="3200" dirty="0"/>
              </a:p>
            </p:txBody>
          </p:sp>
        </mc:Choice>
        <mc:Fallback xmlns="">
          <p:sp>
            <p:nvSpPr>
              <p:cNvPr id="3" name="TextBox 2">
                <a:extLst>
                  <a:ext uri="{FF2B5EF4-FFF2-40B4-BE49-F238E27FC236}">
                    <a16:creationId xmlns:a16="http://schemas.microsoft.com/office/drawing/2014/main" id="{1DF01E01-E525-BD45-8F06-9C883719F691}"/>
                  </a:ext>
                </a:extLst>
              </p:cNvPr>
              <p:cNvSpPr txBox="1">
                <a:spLocks noRot="1" noChangeAspect="1" noMove="1" noResize="1" noEditPoints="1" noAdjustHandles="1" noChangeArrowheads="1" noChangeShapeType="1" noTextEdit="1"/>
              </p:cNvSpPr>
              <p:nvPr/>
            </p:nvSpPr>
            <p:spPr>
              <a:xfrm>
                <a:off x="533894" y="2044207"/>
                <a:ext cx="11306008" cy="49244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3202AB0F-6586-2445-A12A-7E6A78052924}"/>
                  </a:ext>
                </a:extLst>
              </p:cNvPr>
              <p:cNvSpPr txBox="1">
                <a:spLocks/>
              </p:cNvSpPr>
              <p:nvPr/>
            </p:nvSpPr>
            <p:spPr>
              <a:xfrm>
                <a:off x="590258" y="2536650"/>
                <a:ext cx="11574241" cy="397450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endParaRPr lang="en-US" sz="2400" dirty="0"/>
              </a:p>
              <a:p>
                <a:pPr marL="0" indent="0">
                  <a:buNone/>
                </a:pPr>
                <a:r>
                  <a:rPr lang="en-US" sz="2400" dirty="0" smtClean="0">
                    <a:latin typeface="Arial" panose="020B0604020202020204" pitchFamily="34" charset="0"/>
                    <a:cs typeface="Arial" panose="020B0604020202020204" pitchFamily="34" charset="0"/>
                  </a:rPr>
                  <a:t>Estimated </a:t>
                </a:r>
                <a:r>
                  <a:rPr lang="en-US" sz="2400" dirty="0">
                    <a:latin typeface="Arial" panose="020B0604020202020204" pitchFamily="34" charset="0"/>
                    <a:cs typeface="Arial" panose="020B0604020202020204" pitchFamily="34" charset="0"/>
                  </a:rPr>
                  <a:t>change in BP, given assignment of interventions in 2x2x2 factorial design</a:t>
                </a:r>
              </a:p>
              <a:p>
                <a:pPr lvl="1"/>
                <a14:m>
                  <m:oMath xmlns:m="http://schemas.openxmlformats.org/officeDocument/2006/math">
                    <m:sSub>
                      <m:sSubPr>
                        <m:ctrlPr>
                          <a:rPr lang="en-US" sz="2200" i="1">
                            <a:latin typeface="Cambria Math" panose="02040503050406030204" pitchFamily="18" charset="0"/>
                            <a:ea typeface="Cambria Math" panose="02040503050406030204" pitchFamily="18" charset="0"/>
                          </a:rPr>
                        </m:ctrlPr>
                      </m:sSubPr>
                      <m:e>
                        <m:r>
                          <a:rPr lang="en-US" sz="2200" i="1">
                            <a:latin typeface="Cambria Math" panose="02040503050406030204" pitchFamily="18" charset="0"/>
                            <a:ea typeface="Cambria Math" panose="02040503050406030204" pitchFamily="18" charset="0"/>
                          </a:rPr>
                          <m:t>𝛽</m:t>
                        </m:r>
                      </m:e>
                      <m:sub>
                        <m:r>
                          <a:rPr lang="en-US" sz="2200" i="1">
                            <a:latin typeface="Cambria Math" panose="02040503050406030204" pitchFamily="18" charset="0"/>
                            <a:ea typeface="Cambria Math" panose="02040503050406030204" pitchFamily="18" charset="0"/>
                          </a:rPr>
                          <m:t>0</m:t>
                        </m:r>
                      </m:sub>
                    </m:sSub>
                  </m:oMath>
                </a14:m>
                <a:r>
                  <a:rPr lang="en-US" sz="2200" dirty="0">
                    <a:latin typeface="Arial" panose="020B0604020202020204" pitchFamily="34" charset="0"/>
                    <a:cs typeface="Arial" panose="020B0604020202020204" pitchFamily="34" charset="0"/>
                  </a:rPr>
                  <a:t> = intercept (estimate of change in BP in arm 1 – low or no intervention for 3 components)</a:t>
                </a:r>
              </a:p>
              <a:p>
                <a:pPr lvl="1"/>
                <a14:m>
                  <m:oMath xmlns:m="http://schemas.openxmlformats.org/officeDocument/2006/math">
                    <m:sSub>
                      <m:sSubPr>
                        <m:ctrlPr>
                          <a:rPr lang="en-US" sz="2200" i="1">
                            <a:latin typeface="Cambria Math" panose="02040503050406030204" pitchFamily="18" charset="0"/>
                            <a:ea typeface="Cambria Math" panose="02040503050406030204" pitchFamily="18" charset="0"/>
                          </a:rPr>
                        </m:ctrlPr>
                      </m:sSubPr>
                      <m:e>
                        <m:r>
                          <a:rPr lang="en-US" sz="2200" i="1">
                            <a:latin typeface="Cambria Math" panose="02040503050406030204" pitchFamily="18" charset="0"/>
                            <a:ea typeface="Cambria Math" panose="02040503050406030204" pitchFamily="18" charset="0"/>
                          </a:rPr>
                          <m:t>𝛽</m:t>
                        </m:r>
                      </m:e>
                      <m:sub>
                        <m:r>
                          <a:rPr lang="en-US" sz="2200" b="0" i="1" smtClean="0">
                            <a:latin typeface="Cambria Math" panose="02040503050406030204" pitchFamily="18" charset="0"/>
                            <a:ea typeface="Cambria Math" panose="02040503050406030204" pitchFamily="18" charset="0"/>
                          </a:rPr>
                          <m:t>1</m:t>
                        </m:r>
                      </m:sub>
                    </m:sSub>
                    <m:r>
                      <a:rPr lang="en-US" sz="2200" b="0" i="1" smtClean="0">
                        <a:latin typeface="Cambria Math" panose="02040503050406030204" pitchFamily="18" charset="0"/>
                        <a:ea typeface="Cambria Math" panose="02040503050406030204" pitchFamily="18" charset="0"/>
                      </a:rPr>
                      <m:t>=</m:t>
                    </m:r>
                  </m:oMath>
                </a14:m>
                <a:r>
                  <a:rPr lang="en-US" sz="2200" dirty="0">
                    <a:latin typeface="Arial" panose="020B0604020202020204" pitchFamily="34" charset="0"/>
                    <a:cs typeface="Arial" panose="020B0604020202020204" pitchFamily="34" charset="0"/>
                  </a:rPr>
                  <a:t> estimate of change in BP when assigned daily monitoring</a:t>
                </a:r>
              </a:p>
              <a:p>
                <a:pPr lvl="1"/>
                <a14:m>
                  <m:oMath xmlns:m="http://schemas.openxmlformats.org/officeDocument/2006/math">
                    <m:sSub>
                      <m:sSubPr>
                        <m:ctrlPr>
                          <a:rPr lang="en-US" sz="2200" i="1" smtClean="0">
                            <a:latin typeface="Cambria Math" panose="02040503050406030204" pitchFamily="18" charset="0"/>
                            <a:ea typeface="Cambria Math" panose="02040503050406030204" pitchFamily="18" charset="0"/>
                          </a:rPr>
                        </m:ctrlPr>
                      </m:sSubPr>
                      <m:e>
                        <m:r>
                          <a:rPr lang="en-US" sz="2200" i="1">
                            <a:latin typeface="Cambria Math" panose="02040503050406030204" pitchFamily="18" charset="0"/>
                            <a:ea typeface="Cambria Math" panose="02040503050406030204" pitchFamily="18" charset="0"/>
                          </a:rPr>
                          <m:t>𝛽</m:t>
                        </m:r>
                      </m:e>
                      <m:sub>
                        <m:r>
                          <a:rPr lang="en-US" sz="2200" b="0" i="1" smtClean="0">
                            <a:latin typeface="Cambria Math" panose="02040503050406030204" pitchFamily="18" charset="0"/>
                            <a:ea typeface="Cambria Math" panose="02040503050406030204" pitchFamily="18" charset="0"/>
                          </a:rPr>
                          <m:t>2</m:t>
                        </m:r>
                      </m:sub>
                    </m:sSub>
                    <m:r>
                      <a:rPr lang="en-US" sz="2200" i="1">
                        <a:latin typeface="Cambria Math" panose="02040503050406030204" pitchFamily="18" charset="0"/>
                        <a:ea typeface="Cambria Math" panose="02040503050406030204" pitchFamily="18" charset="0"/>
                      </a:rPr>
                      <m:t>=</m:t>
                    </m:r>
                  </m:oMath>
                </a14:m>
                <a:r>
                  <a:rPr lang="en-US" sz="2200" dirty="0">
                    <a:latin typeface="Arial" panose="020B0604020202020204" pitchFamily="34" charset="0"/>
                    <a:cs typeface="Arial" panose="020B0604020202020204" pitchFamily="34" charset="0"/>
                  </a:rPr>
                  <a:t> estimate of change in BP when assigned healthy behavior texts</a:t>
                </a:r>
              </a:p>
              <a:p>
                <a:pPr lvl="1"/>
                <a14:m>
                  <m:oMath xmlns:m="http://schemas.openxmlformats.org/officeDocument/2006/math">
                    <m:sSub>
                      <m:sSubPr>
                        <m:ctrlPr>
                          <a:rPr lang="en-US" sz="2200" i="1">
                            <a:latin typeface="Cambria Math" panose="02040503050406030204" pitchFamily="18" charset="0"/>
                            <a:ea typeface="Cambria Math" panose="02040503050406030204" pitchFamily="18" charset="0"/>
                          </a:rPr>
                        </m:ctrlPr>
                      </m:sSubPr>
                      <m:e>
                        <m:r>
                          <a:rPr lang="en-US" sz="2200" i="1">
                            <a:latin typeface="Cambria Math" panose="02040503050406030204" pitchFamily="18" charset="0"/>
                            <a:ea typeface="Cambria Math" panose="02040503050406030204" pitchFamily="18" charset="0"/>
                          </a:rPr>
                          <m:t>𝛽</m:t>
                        </m:r>
                      </m:e>
                      <m:sub>
                        <m:r>
                          <a:rPr lang="en-US" sz="2200" b="0" i="1" smtClean="0">
                            <a:latin typeface="Cambria Math" panose="02040503050406030204" pitchFamily="18" charset="0"/>
                            <a:ea typeface="Cambria Math" panose="02040503050406030204" pitchFamily="18" charset="0"/>
                          </a:rPr>
                          <m:t>3</m:t>
                        </m:r>
                      </m:sub>
                    </m:sSub>
                    <m:r>
                      <a:rPr lang="en-US" sz="2200" i="1">
                        <a:latin typeface="Cambria Math" panose="02040503050406030204" pitchFamily="18" charset="0"/>
                        <a:ea typeface="Cambria Math" panose="02040503050406030204" pitchFamily="18" charset="0"/>
                      </a:rPr>
                      <m:t>=</m:t>
                    </m:r>
                  </m:oMath>
                </a14:m>
                <a:r>
                  <a:rPr lang="en-US" sz="2200" dirty="0">
                    <a:latin typeface="Arial" panose="020B0604020202020204" pitchFamily="34" charset="0"/>
                    <a:cs typeface="Arial" panose="020B0604020202020204" pitchFamily="34" charset="0"/>
                  </a:rPr>
                  <a:t> estimate of change in BP when assigned transportation</a:t>
                </a:r>
              </a:p>
              <a:p>
                <a:pPr marL="0" indent="0">
                  <a:buNone/>
                </a:pPr>
                <a:r>
                  <a:rPr lang="en-US" sz="2400" dirty="0">
                    <a:latin typeface="Arial" panose="020B0604020202020204" pitchFamily="34" charset="0"/>
                    <a:cs typeface="Arial" panose="020B0604020202020204" pitchFamily="34" charset="0"/>
                  </a:rPr>
                  <a:t>We do evaluate interactions in secondary analyses. </a:t>
                </a:r>
              </a:p>
              <a:p>
                <a:pPr marL="0" indent="0">
                  <a:buNone/>
                </a:pPr>
                <a:r>
                  <a:rPr lang="en-US" sz="2400" dirty="0">
                    <a:latin typeface="Arial" panose="020B0604020202020204" pitchFamily="34" charset="0"/>
                    <a:cs typeface="Arial" panose="020B0604020202020204" pitchFamily="34" charset="0"/>
                  </a:rPr>
                  <a:t>Expected question we answer (quantitatively): what </a:t>
                </a:r>
                <a:r>
                  <a:rPr lang="en-US" sz="2400" dirty="0" smtClean="0">
                    <a:latin typeface="Arial" panose="020B0604020202020204" pitchFamily="34" charset="0"/>
                    <a:cs typeface="Arial" panose="020B0604020202020204" pitchFamily="34" charset="0"/>
                  </a:rPr>
                  <a:t>panel </a:t>
                </a:r>
                <a:r>
                  <a:rPr lang="en-US" sz="2400" dirty="0">
                    <a:latin typeface="Arial" panose="020B0604020202020204" pitchFamily="34" charset="0"/>
                    <a:cs typeface="Arial" panose="020B0604020202020204" pitchFamily="34" charset="0"/>
                  </a:rPr>
                  <a:t>of interventions is most promising in the definitive study</a:t>
                </a:r>
              </a:p>
              <a:p>
                <a:pPr marL="0" indent="0">
                  <a:buNone/>
                </a:pPr>
                <a:endParaRPr lang="en-US" sz="2400" dirty="0"/>
              </a:p>
              <a:p>
                <a:pPr marL="228600" lvl="1" indent="0">
                  <a:buNone/>
                </a:pPr>
                <a:endParaRPr lang="en-US" dirty="0"/>
              </a:p>
              <a:p>
                <a:endParaRPr lang="en-US" dirty="0"/>
              </a:p>
              <a:p>
                <a:endParaRPr lang="en-US" dirty="0"/>
              </a:p>
            </p:txBody>
          </p:sp>
        </mc:Choice>
        <mc:Fallback xmlns="">
          <p:sp>
            <p:nvSpPr>
              <p:cNvPr id="4" name="Content Placeholder 3">
                <a:extLst>
                  <a:ext uri="{FF2B5EF4-FFF2-40B4-BE49-F238E27FC236}">
                    <a16:creationId xmlns:a16="http://schemas.microsoft.com/office/drawing/2014/main" id="{3202AB0F-6586-2445-A12A-7E6A78052924}"/>
                  </a:ext>
                </a:extLst>
              </p:cNvPr>
              <p:cNvSpPr txBox="1">
                <a:spLocks noRot="1" noChangeAspect="1" noMove="1" noResize="1" noEditPoints="1" noAdjustHandles="1" noChangeArrowheads="1" noChangeShapeType="1" noTextEdit="1"/>
              </p:cNvSpPr>
              <p:nvPr/>
            </p:nvSpPr>
            <p:spPr>
              <a:xfrm>
                <a:off x="590258" y="2536650"/>
                <a:ext cx="11574241" cy="3974509"/>
              </a:xfrm>
              <a:prstGeom prst="rect">
                <a:avLst/>
              </a:prstGeom>
              <a:blipFill>
                <a:blip r:embed="rId4"/>
                <a:stretch>
                  <a:fillRect l="-685" r="-1001" b="-767"/>
                </a:stretch>
              </a:blipFill>
            </p:spPr>
            <p:txBody>
              <a:bodyPr/>
              <a:lstStyle/>
              <a:p>
                <a:r>
                  <a:rPr lang="en-US">
                    <a:noFill/>
                  </a:rPr>
                  <a:t> </a:t>
                </a:r>
              </a:p>
            </p:txBody>
          </p:sp>
        </mc:Fallback>
      </mc:AlternateContent>
    </p:spTree>
    <p:extLst>
      <p:ext uri="{BB962C8B-B14F-4D97-AF65-F5344CB8AC3E}">
        <p14:creationId xmlns:p14="http://schemas.microsoft.com/office/powerpoint/2010/main" val="1448358977"/>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MOST: evaluation strategy</a:t>
            </a:r>
            <a:endParaRPr lang="en-US" b="1" dirty="0">
              <a:latin typeface="Arial" charset="0"/>
              <a:ea typeface="Arial" charset="0"/>
              <a:cs typeface="Arial" charset="0"/>
            </a:endParaRPr>
          </a:p>
        </p:txBody>
      </p:sp>
      <p:pic>
        <p:nvPicPr>
          <p:cNvPr id="5" name="Picture 4">
            <a:extLst>
              <a:ext uri="{FF2B5EF4-FFF2-40B4-BE49-F238E27FC236}">
                <a16:creationId xmlns:a16="http://schemas.microsoft.com/office/drawing/2014/main" id="{BEA54DBE-1CDC-40B9-AA5F-81C44735823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54238" y="2122952"/>
            <a:ext cx="10325686" cy="3727938"/>
          </a:xfrm>
          <a:prstGeom prst="rect">
            <a:avLst/>
          </a:prstGeom>
          <a:noFill/>
          <a:ln>
            <a:noFill/>
          </a:ln>
        </p:spPr>
      </p:pic>
    </p:spTree>
    <p:extLst>
      <p:ext uri="{BB962C8B-B14F-4D97-AF65-F5344CB8AC3E}">
        <p14:creationId xmlns:p14="http://schemas.microsoft.com/office/powerpoint/2010/main" val="2404903325"/>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5" name="TextBox 4"/>
          <p:cNvSpPr txBox="1"/>
          <p:nvPr/>
        </p:nvSpPr>
        <p:spPr>
          <a:xfrm>
            <a:off x="581192" y="2029326"/>
            <a:ext cx="11029615" cy="2677656"/>
          </a:xfrm>
          <a:prstGeom prst="rect">
            <a:avLst/>
          </a:prstGeom>
          <a:noFill/>
        </p:spPr>
        <p:txBody>
          <a:bodyPr wrap="square" rtlCol="0">
            <a:spAutoFit/>
          </a:bodyPr>
          <a:lstStyle/>
          <a:p>
            <a:pPr marL="285750" indent="-285750">
              <a:buFont typeface="Arial" charset="0"/>
              <a:buChar char="•"/>
            </a:pPr>
            <a:r>
              <a:rPr lang="en-US" sz="2400" dirty="0" smtClean="0">
                <a:latin typeface="Arial" charset="0"/>
                <a:ea typeface="Arial" charset="0"/>
                <a:cs typeface="Arial" charset="0"/>
              </a:rPr>
              <a:t>RCTs </a:t>
            </a:r>
            <a:r>
              <a:rPr lang="en-US" sz="2400" dirty="0">
                <a:latin typeface="Arial" charset="0"/>
                <a:ea typeface="Arial" charset="0"/>
                <a:cs typeface="Arial" charset="0"/>
              </a:rPr>
              <a:t>are limited when evaluating multicomponent behavioral </a:t>
            </a:r>
            <a:r>
              <a:rPr lang="en-US" sz="2400" dirty="0" smtClean="0">
                <a:latin typeface="Arial" charset="0"/>
                <a:ea typeface="Arial" charset="0"/>
                <a:cs typeface="Arial" charset="0"/>
              </a:rPr>
              <a:t>interventions because </a:t>
            </a:r>
            <a:r>
              <a:rPr lang="en-US" sz="2400" dirty="0">
                <a:latin typeface="Arial" charset="0"/>
                <a:ea typeface="Arial" charset="0"/>
                <a:cs typeface="Arial" charset="0"/>
              </a:rPr>
              <a:t>data are limited or non-existent regarding the performance of individual intervention components</a:t>
            </a:r>
            <a:r>
              <a:rPr lang="en-US" sz="2400" dirty="0" smtClean="0">
                <a:latin typeface="Arial" charset="0"/>
                <a:ea typeface="Arial" charset="0"/>
                <a:cs typeface="Arial" charset="0"/>
              </a:rPr>
              <a:t>.</a:t>
            </a:r>
          </a:p>
          <a:p>
            <a:endParaRPr lang="en-US" sz="2400" dirty="0" smtClean="0">
              <a:latin typeface="Arial" charset="0"/>
              <a:ea typeface="Arial" charset="0"/>
              <a:cs typeface="Arial" charset="0"/>
            </a:endParaRPr>
          </a:p>
          <a:p>
            <a:pPr marL="285750" indent="-285750">
              <a:buFont typeface="Arial" charset="0"/>
              <a:buChar char="•"/>
            </a:pPr>
            <a:r>
              <a:rPr lang="en-US" sz="2400" dirty="0" smtClean="0">
                <a:latin typeface="Arial" charset="0"/>
                <a:ea typeface="Arial" charset="0"/>
                <a:cs typeface="Arial" charset="0"/>
              </a:rPr>
              <a:t>Factorial </a:t>
            </a:r>
            <a:r>
              <a:rPr lang="en-US" sz="2400" dirty="0">
                <a:latin typeface="Arial" charset="0"/>
                <a:ea typeface="Arial" charset="0"/>
                <a:cs typeface="Arial" charset="0"/>
              </a:rPr>
              <a:t>designs allow for an estimate of the individual effects of the </a:t>
            </a:r>
            <a:r>
              <a:rPr lang="en-US" sz="2400" dirty="0" smtClean="0">
                <a:latin typeface="Arial" charset="0"/>
                <a:ea typeface="Arial" charset="0"/>
                <a:cs typeface="Arial" charset="0"/>
              </a:rPr>
              <a:t>components and </a:t>
            </a:r>
            <a:r>
              <a:rPr lang="en-US" sz="2400" dirty="0">
                <a:latin typeface="Arial" charset="0"/>
                <a:ea typeface="Arial" charset="0"/>
                <a:cs typeface="Arial" charset="0"/>
              </a:rPr>
              <a:t>whether the </a:t>
            </a:r>
            <a:r>
              <a:rPr lang="en-US" sz="2400" dirty="0" smtClean="0">
                <a:latin typeface="Arial" charset="0"/>
                <a:ea typeface="Arial" charset="0"/>
                <a:cs typeface="Arial" charset="0"/>
              </a:rPr>
              <a:t>components interact </a:t>
            </a:r>
            <a:r>
              <a:rPr lang="en-US" sz="2400" dirty="0">
                <a:latin typeface="Arial" charset="0"/>
                <a:ea typeface="Arial" charset="0"/>
                <a:cs typeface="Arial" charset="0"/>
              </a:rPr>
              <a:t>with each other </a:t>
            </a:r>
            <a:r>
              <a:rPr lang="en-US" sz="2400" dirty="0" smtClean="0">
                <a:latin typeface="Arial" charset="0"/>
                <a:ea typeface="Arial" charset="0"/>
                <a:cs typeface="Arial" charset="0"/>
              </a:rPr>
              <a:t>and are </a:t>
            </a:r>
            <a:r>
              <a:rPr lang="en-US" sz="2400" dirty="0">
                <a:latin typeface="Arial" charset="0"/>
                <a:ea typeface="Arial" charset="0"/>
                <a:cs typeface="Arial" charset="0"/>
              </a:rPr>
              <a:t>an efficient use of </a:t>
            </a:r>
            <a:r>
              <a:rPr lang="en-US" sz="2400" dirty="0" smtClean="0">
                <a:latin typeface="Arial" charset="0"/>
                <a:ea typeface="Arial" charset="0"/>
                <a:cs typeface="Arial" charset="0"/>
              </a:rPr>
              <a:t>time, money </a:t>
            </a:r>
            <a:r>
              <a:rPr lang="en-US" sz="2400" dirty="0">
                <a:latin typeface="Arial" charset="0"/>
                <a:ea typeface="Arial" charset="0"/>
                <a:cs typeface="Arial" charset="0"/>
              </a:rPr>
              <a:t>or resources</a:t>
            </a:r>
            <a:r>
              <a:rPr lang="en-US" sz="2400" dirty="0" smtClean="0">
                <a:latin typeface="Arial" charset="0"/>
                <a:ea typeface="Arial" charset="0"/>
                <a:cs typeface="Arial" charset="0"/>
              </a:rPr>
              <a:t>.</a:t>
            </a:r>
          </a:p>
        </p:txBody>
      </p:sp>
    </p:spTree>
    <p:extLst>
      <p:ext uri="{BB962C8B-B14F-4D97-AF65-F5344CB8AC3E}">
        <p14:creationId xmlns:p14="http://schemas.microsoft.com/office/powerpoint/2010/main" val="1466341101"/>
      </p:ext>
    </p:extLst>
  </p:cSld>
  <p:clrMapOvr>
    <a:masterClrMapping/>
  </p:clrMapOvr>
  <mc:AlternateContent xmlns:mc="http://schemas.openxmlformats.org/markup-compatibility/2006" xmlns:p14="http://schemas.microsoft.com/office/powerpoint/2010/main">
    <mc:Choice Requires="p14">
      <p:transition spd="slow" p14:dur="2000" advTm="75946"/>
    </mc:Choice>
    <mc:Fallback xmlns="">
      <p:transition spd="slow" advTm="75946"/>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Thank you!</a:t>
            </a:r>
            <a:br>
              <a:rPr lang="en-US" b="1" dirty="0" smtClean="0">
                <a:latin typeface="Arial" charset="0"/>
                <a:ea typeface="Arial" charset="0"/>
                <a:cs typeface="Arial" charset="0"/>
              </a:rPr>
            </a:br>
            <a:endParaRPr lang="en-US" b="1" dirty="0">
              <a:latin typeface="Arial" charset="0"/>
              <a:ea typeface="Arial" charset="0"/>
              <a:cs typeface="Arial" charset="0"/>
            </a:endParaRPr>
          </a:p>
        </p:txBody>
      </p:sp>
    </p:spTree>
    <p:extLst>
      <p:ext uri="{BB962C8B-B14F-4D97-AF65-F5344CB8AC3E}">
        <p14:creationId xmlns:p14="http://schemas.microsoft.com/office/powerpoint/2010/main" val="843720075"/>
      </p:ext>
    </p:extLst>
  </p:cSld>
  <p:clrMapOvr>
    <a:masterClrMapping/>
  </p:clrMapOvr>
  <mc:AlternateContent xmlns:mc="http://schemas.openxmlformats.org/markup-compatibility/2006" xmlns:p14="http://schemas.microsoft.com/office/powerpoint/2010/main">
    <mc:Choice Requires="p14">
      <p:transition spd="slow" p14:dur="2000" advTm="3446"/>
    </mc:Choice>
    <mc:Fallback xmlns="">
      <p:transition spd="slow" advTm="3446"/>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WHY a mobile health intervention?</a:t>
            </a:r>
            <a:endParaRPr lang="en-US" b="1" dirty="0">
              <a:latin typeface="Arial" charset="0"/>
              <a:ea typeface="Arial" charset="0"/>
              <a:cs typeface="Arial" charset="0"/>
            </a:endParaRPr>
          </a:p>
        </p:txBody>
      </p:sp>
      <p:sp>
        <p:nvSpPr>
          <p:cNvPr id="6" name="TextBox 5"/>
          <p:cNvSpPr txBox="1"/>
          <p:nvPr/>
        </p:nvSpPr>
        <p:spPr>
          <a:xfrm>
            <a:off x="581192" y="2145954"/>
            <a:ext cx="7590073" cy="3416320"/>
          </a:xfrm>
          <a:prstGeom prst="rect">
            <a:avLst/>
          </a:prstGeom>
          <a:noFill/>
        </p:spPr>
        <p:txBody>
          <a:bodyPr wrap="square" rtlCol="0">
            <a:spAutoFit/>
          </a:bodyPr>
          <a:lstStyle/>
          <a:p>
            <a:pPr marL="285750" indent="-285750">
              <a:buFont typeface="Arial" charset="0"/>
              <a:buChar char="•"/>
            </a:pPr>
            <a:r>
              <a:rPr lang="en-US" sz="2400" b="1" dirty="0" smtClean="0">
                <a:latin typeface="Arial" charset="0"/>
                <a:ea typeface="Arial" charset="0"/>
                <a:cs typeface="Arial" charset="0"/>
              </a:rPr>
              <a:t>High reach</a:t>
            </a:r>
          </a:p>
          <a:p>
            <a:pPr marL="742950" lvl="1" indent="-285750">
              <a:buFont typeface="Arial" charset="0"/>
              <a:buChar char="•"/>
            </a:pPr>
            <a:r>
              <a:rPr lang="en-US" sz="2400" dirty="0" smtClean="0">
                <a:latin typeface="Arial" charset="0"/>
                <a:ea typeface="Arial" charset="0"/>
                <a:cs typeface="Arial" charset="0"/>
              </a:rPr>
              <a:t>90% of adults in the U.S. have a mobile phone.</a:t>
            </a:r>
            <a:r>
              <a:rPr lang="en-US" sz="2400" baseline="30000" dirty="0" smtClean="0">
                <a:latin typeface="Arial" charset="0"/>
                <a:ea typeface="Arial" charset="0"/>
                <a:cs typeface="Arial" charset="0"/>
              </a:rPr>
              <a:t>3</a:t>
            </a:r>
            <a:endParaRPr lang="en-US" sz="2400" baseline="30000" dirty="0">
              <a:latin typeface="Arial" charset="0"/>
              <a:ea typeface="Arial" charset="0"/>
              <a:cs typeface="Arial" charset="0"/>
            </a:endParaRPr>
          </a:p>
          <a:p>
            <a:pPr marL="285750" indent="-285750">
              <a:buFont typeface="Arial" charset="0"/>
              <a:buChar char="•"/>
            </a:pPr>
            <a:r>
              <a:rPr lang="en-US" sz="2400" b="1" dirty="0" smtClean="0">
                <a:latin typeface="Arial" charset="0"/>
                <a:ea typeface="Arial" charset="0"/>
                <a:cs typeface="Arial" charset="0"/>
              </a:rPr>
              <a:t>High efficacy</a:t>
            </a:r>
          </a:p>
          <a:p>
            <a:pPr marL="742950" lvl="1" indent="-285750">
              <a:buFont typeface="Arial" charset="0"/>
              <a:buChar char="•"/>
            </a:pPr>
            <a:r>
              <a:rPr lang="en-US" sz="2400" dirty="0" smtClean="0">
                <a:latin typeface="Arial" charset="0"/>
                <a:ea typeface="Arial" charset="0"/>
                <a:cs typeface="Arial" charset="0"/>
              </a:rPr>
              <a:t>Easy to tailor to specific populations.</a:t>
            </a:r>
          </a:p>
          <a:p>
            <a:pPr marL="285750" indent="-285750">
              <a:buFont typeface="Arial" charset="0"/>
              <a:buChar char="•"/>
            </a:pPr>
            <a:r>
              <a:rPr lang="en-US" sz="2400" b="1" dirty="0" smtClean="0">
                <a:latin typeface="Arial" charset="0"/>
                <a:ea typeface="Arial" charset="0"/>
                <a:cs typeface="Arial" charset="0"/>
              </a:rPr>
              <a:t>Serves underserved populations</a:t>
            </a:r>
            <a:endParaRPr lang="en-US" sz="2400" dirty="0" smtClean="0">
              <a:latin typeface="Arial" charset="0"/>
              <a:ea typeface="Arial" charset="0"/>
              <a:cs typeface="Arial" charset="0"/>
            </a:endParaRPr>
          </a:p>
          <a:p>
            <a:pPr marL="742950" lvl="1" indent="-285750">
              <a:buFont typeface="Arial" charset="0"/>
              <a:buChar char="•"/>
            </a:pPr>
            <a:r>
              <a:rPr lang="en-US" sz="2400" dirty="0" smtClean="0">
                <a:latin typeface="Arial" charset="0"/>
                <a:ea typeface="Arial" charset="0"/>
                <a:cs typeface="Arial" charset="0"/>
              </a:rPr>
              <a:t>Low cost</a:t>
            </a:r>
          </a:p>
          <a:p>
            <a:pPr marL="742950" lvl="1" indent="-285750">
              <a:buFont typeface="Arial" charset="0"/>
              <a:buChar char="•"/>
            </a:pPr>
            <a:r>
              <a:rPr lang="en-US" sz="2400" dirty="0" smtClean="0">
                <a:latin typeface="Arial" charset="0"/>
                <a:ea typeface="Arial" charset="0"/>
                <a:cs typeface="Arial" charset="0"/>
              </a:rPr>
              <a:t>Ease </a:t>
            </a:r>
            <a:r>
              <a:rPr lang="en-US" sz="2400" dirty="0">
                <a:latin typeface="Arial" charset="0"/>
                <a:ea typeface="Arial" charset="0"/>
                <a:cs typeface="Arial" charset="0"/>
              </a:rPr>
              <a:t>of </a:t>
            </a:r>
            <a:r>
              <a:rPr lang="en-US" sz="2400" dirty="0" smtClean="0">
                <a:latin typeface="Arial" charset="0"/>
                <a:ea typeface="Arial" charset="0"/>
                <a:cs typeface="Arial" charset="0"/>
              </a:rPr>
              <a:t>adoption</a:t>
            </a:r>
          </a:p>
          <a:p>
            <a:pPr marL="742950" lvl="1" indent="-285750">
              <a:buFont typeface="Arial" charset="0"/>
              <a:buChar char="•"/>
            </a:pPr>
            <a:r>
              <a:rPr lang="en-US" sz="2400" dirty="0" smtClean="0">
                <a:latin typeface="Arial" charset="0"/>
                <a:ea typeface="Arial" charset="0"/>
                <a:cs typeface="Arial" charset="0"/>
              </a:rPr>
              <a:t>Scalability</a:t>
            </a:r>
            <a:endParaRPr lang="en-US" sz="2400" dirty="0">
              <a:latin typeface="Arial" charset="0"/>
              <a:ea typeface="Arial" charset="0"/>
              <a:cs typeface="Arial" charset="0"/>
            </a:endParaRPr>
          </a:p>
          <a:p>
            <a:pPr marL="742950" lvl="1" indent="-285750">
              <a:buFont typeface="Arial" charset="0"/>
              <a:buChar char="•"/>
            </a:pPr>
            <a:r>
              <a:rPr lang="en-US" sz="2400" dirty="0" smtClean="0">
                <a:latin typeface="Arial" charset="0"/>
                <a:ea typeface="Arial" charset="0"/>
                <a:cs typeface="Arial" charset="0"/>
              </a:rPr>
              <a:t>Real-time</a:t>
            </a:r>
          </a:p>
        </p:txBody>
      </p:sp>
      <p:pic>
        <p:nvPicPr>
          <p:cNvPr id="3" name="Picture 2"/>
          <p:cNvPicPr>
            <a:picLocks noChangeAspect="1"/>
          </p:cNvPicPr>
          <p:nvPr/>
        </p:nvPicPr>
        <p:blipFill>
          <a:blip r:embed="rId3"/>
          <a:stretch>
            <a:fillRect/>
          </a:stretch>
        </p:blipFill>
        <p:spPr>
          <a:xfrm>
            <a:off x="8426451" y="2261936"/>
            <a:ext cx="3184357" cy="3184357"/>
          </a:xfrm>
          <a:prstGeom prst="rect">
            <a:avLst/>
          </a:prstGeom>
        </p:spPr>
      </p:pic>
      <p:cxnSp>
        <p:nvCxnSpPr>
          <p:cNvPr id="5" name="Straight Connector 4"/>
          <p:cNvCxnSpPr/>
          <p:nvPr/>
        </p:nvCxnSpPr>
        <p:spPr>
          <a:xfrm>
            <a:off x="581192" y="6019800"/>
            <a:ext cx="10985163"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23900" y="6172200"/>
            <a:ext cx="10842455" cy="461665"/>
          </a:xfrm>
          <a:prstGeom prst="rect">
            <a:avLst/>
          </a:prstGeom>
          <a:noFill/>
        </p:spPr>
        <p:txBody>
          <a:bodyPr wrap="square" rtlCol="0">
            <a:spAutoFit/>
          </a:bodyPr>
          <a:lstStyle/>
          <a:p>
            <a:r>
              <a:rPr lang="en-US" sz="800" dirty="0" smtClean="0">
                <a:latin typeface="Arial" charset="0"/>
                <a:ea typeface="Arial" charset="0"/>
                <a:cs typeface="Arial" charset="0"/>
              </a:rPr>
              <a:t>3. </a:t>
            </a:r>
            <a:r>
              <a:rPr lang="en-US" sz="800" dirty="0">
                <a:latin typeface="Arial" charset="0"/>
                <a:ea typeface="Arial" charset="0"/>
                <a:cs typeface="Arial" charset="0"/>
              </a:rPr>
              <a:t>Burke LE, Ma J, Azar KMJ, et al. </a:t>
            </a:r>
            <a:r>
              <a:rPr lang="en-US" sz="800" i="1" dirty="0">
                <a:latin typeface="Arial" charset="0"/>
                <a:ea typeface="Arial" charset="0"/>
                <a:cs typeface="Arial" charset="0"/>
              </a:rPr>
              <a:t>Current Science on Consumer Use of Mobile Health for Cardiovascular Disease Prevention: A Scientific Statement from the American Heart Association</a:t>
            </a:r>
            <a:r>
              <a:rPr lang="en-US" sz="800" dirty="0">
                <a:latin typeface="Arial" charset="0"/>
                <a:ea typeface="Arial" charset="0"/>
                <a:cs typeface="Arial" charset="0"/>
              </a:rPr>
              <a:t>. Vol 132.; 2015. doi:10.1161/CIR.0000000000000232.</a:t>
            </a:r>
          </a:p>
          <a:p>
            <a:endParaRPr lang="en-US" sz="800" dirty="0">
              <a:latin typeface="Arial" charset="0"/>
              <a:ea typeface="Arial" charset="0"/>
              <a:cs typeface="Arial" charset="0"/>
            </a:endParaRPr>
          </a:p>
        </p:txBody>
      </p:sp>
    </p:spTree>
    <p:extLst>
      <p:ext uri="{BB962C8B-B14F-4D97-AF65-F5344CB8AC3E}">
        <p14:creationId xmlns:p14="http://schemas.microsoft.com/office/powerpoint/2010/main" val="1732039797"/>
      </p:ext>
    </p:extLst>
  </p:cSld>
  <p:clrMapOvr>
    <a:masterClrMapping/>
  </p:clrMapOvr>
  <mc:AlternateContent xmlns:mc="http://schemas.openxmlformats.org/markup-compatibility/2006" xmlns:p14="http://schemas.microsoft.com/office/powerpoint/2010/main">
    <mc:Choice Requires="p14">
      <p:transition spd="slow" p14:dur="2000" advTm="178"/>
    </mc:Choice>
    <mc:Fallback xmlns="">
      <p:transition spd="slow" advTm="178"/>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1191" y="931223"/>
            <a:ext cx="10993549" cy="696855"/>
          </a:xfrm>
        </p:spPr>
        <p:txBody>
          <a:bodyPr>
            <a:normAutofit/>
          </a:bodyPr>
          <a:lstStyle/>
          <a:p>
            <a:r>
              <a:rPr lang="en-US" b="1" dirty="0" smtClean="0">
                <a:latin typeface="Arial" charset="0"/>
                <a:ea typeface="Arial" charset="0"/>
                <a:cs typeface="Arial" charset="0"/>
              </a:rPr>
              <a:t>Disclosures:</a:t>
            </a:r>
            <a:endParaRPr lang="en-US" b="1" dirty="0">
              <a:latin typeface="Arial" charset="0"/>
              <a:ea typeface="Arial" charset="0"/>
              <a:cs typeface="Arial" charset="0"/>
            </a:endParaRPr>
          </a:p>
        </p:txBody>
      </p:sp>
      <p:sp>
        <p:nvSpPr>
          <p:cNvPr id="7" name="TextBox 6"/>
          <p:cNvSpPr txBox="1"/>
          <p:nvPr/>
        </p:nvSpPr>
        <p:spPr>
          <a:xfrm>
            <a:off x="581191" y="1628078"/>
            <a:ext cx="10993549" cy="477054"/>
          </a:xfrm>
          <a:prstGeom prst="rect">
            <a:avLst/>
          </a:prstGeom>
          <a:noFill/>
        </p:spPr>
        <p:txBody>
          <a:bodyPr wrap="square" rtlCol="0">
            <a:spAutoFit/>
          </a:bodyPr>
          <a:lstStyle/>
          <a:p>
            <a:r>
              <a:rPr lang="en-US" sz="2500" dirty="0">
                <a:latin typeface="Arial" charset="0"/>
                <a:ea typeface="Arial" charset="0"/>
                <a:cs typeface="Arial" charset="0"/>
              </a:rPr>
              <a:t>NIH/NIMHD    1R01HD011516-01    (Skolarus/Meurer) </a:t>
            </a:r>
            <a:endParaRPr lang="en-US" dirty="0"/>
          </a:p>
        </p:txBody>
      </p:sp>
      <p:pic>
        <p:nvPicPr>
          <p:cNvPr id="4" name="Picture 3">
            <a:extLst>
              <a:ext uri="{FF2B5EF4-FFF2-40B4-BE49-F238E27FC236}">
                <a16:creationId xmlns:a16="http://schemas.microsoft.com/office/drawing/2014/main" id="{B905D981-94C7-544C-B93C-471BC85324D2}"/>
              </a:ext>
            </a:extLst>
          </p:cNvPr>
          <p:cNvPicPr>
            <a:picLocks noChangeAspect="1"/>
          </p:cNvPicPr>
          <p:nvPr/>
        </p:nvPicPr>
        <p:blipFill rotWithShape="1">
          <a:blip r:embed="rId2"/>
          <a:srcRect l="7746" t="18519" r="13472" b="20535"/>
          <a:stretch/>
        </p:blipFill>
        <p:spPr>
          <a:xfrm>
            <a:off x="581191" y="3148760"/>
            <a:ext cx="4212629" cy="1167619"/>
          </a:xfrm>
          <a:prstGeom prst="rect">
            <a:avLst/>
          </a:prstGeom>
        </p:spPr>
      </p:pic>
    </p:spTree>
    <p:extLst>
      <p:ext uri="{BB962C8B-B14F-4D97-AF65-F5344CB8AC3E}">
        <p14:creationId xmlns:p14="http://schemas.microsoft.com/office/powerpoint/2010/main" val="1661325562"/>
      </p:ext>
    </p:extLst>
  </p:cSld>
  <p:clrMapOvr>
    <a:masterClrMapping/>
  </p:clrMapOvr>
  <mc:AlternateContent xmlns:mc="http://schemas.openxmlformats.org/markup-compatibility/2006" xmlns:p14="http://schemas.microsoft.com/office/powerpoint/2010/main">
    <mc:Choice Requires="p14">
      <p:transition spd="slow" p14:dur="2000" advTm="203"/>
    </mc:Choice>
    <mc:Fallback xmlns="">
      <p:transition spd="slow" advTm="203"/>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BACKGROUND: Hypertension in United states</a:t>
            </a:r>
            <a:endParaRPr lang="en-US" b="1" dirty="0">
              <a:latin typeface="Arial" charset="0"/>
              <a:ea typeface="Arial" charset="0"/>
              <a:cs typeface="Arial" charset="0"/>
            </a:endParaRPr>
          </a:p>
        </p:txBody>
      </p:sp>
      <p:sp>
        <p:nvSpPr>
          <p:cNvPr id="6" name="TextBox 5"/>
          <p:cNvSpPr txBox="1"/>
          <p:nvPr/>
        </p:nvSpPr>
        <p:spPr>
          <a:xfrm>
            <a:off x="457801" y="2159718"/>
            <a:ext cx="5422299" cy="4678204"/>
          </a:xfrm>
          <a:prstGeom prst="rect">
            <a:avLst/>
          </a:prstGeom>
          <a:noFill/>
        </p:spPr>
        <p:txBody>
          <a:bodyPr wrap="square" rtlCol="0">
            <a:spAutoFit/>
          </a:bodyPr>
          <a:lstStyle/>
          <a:p>
            <a:pPr marL="285750" indent="-285750">
              <a:buFont typeface="Arial" charset="0"/>
              <a:buChar char="•"/>
            </a:pPr>
            <a:r>
              <a:rPr lang="en-US" sz="2500" dirty="0" smtClean="0">
                <a:latin typeface="Arial" charset="0"/>
                <a:ea typeface="Arial" charset="0"/>
                <a:cs typeface="Arial" charset="0"/>
              </a:rPr>
              <a:t>Hypertension is the most important modifiable cardiovascular risk factor.</a:t>
            </a:r>
          </a:p>
          <a:p>
            <a:pPr marL="285750" indent="-285750">
              <a:buFont typeface="Arial" charset="0"/>
              <a:buChar char="•"/>
            </a:pPr>
            <a:endParaRPr lang="en-US" sz="2500" dirty="0" smtClean="0">
              <a:latin typeface="Arial" charset="0"/>
              <a:ea typeface="Arial" charset="0"/>
              <a:cs typeface="Arial" charset="0"/>
            </a:endParaRPr>
          </a:p>
          <a:p>
            <a:pPr marL="285750" indent="-285750">
              <a:buFont typeface="Arial" charset="0"/>
              <a:buChar char="•"/>
            </a:pPr>
            <a:r>
              <a:rPr lang="en-US" sz="2500" dirty="0">
                <a:latin typeface="Arial" panose="020B0604020202020204" pitchFamily="34" charset="0"/>
                <a:cs typeface="Arial" panose="020B0604020202020204" pitchFamily="34" charset="0"/>
              </a:rPr>
              <a:t>Leading cause of mortality in the United States</a:t>
            </a:r>
            <a:r>
              <a:rPr lang="en-US" sz="2500" dirty="0" smtClean="0">
                <a:latin typeface="Arial" panose="020B0604020202020204" pitchFamily="34" charset="0"/>
                <a:cs typeface="Arial" panose="020B0604020202020204" pitchFamily="34" charset="0"/>
              </a:rPr>
              <a:t>.</a:t>
            </a:r>
            <a:endParaRPr lang="en-US" sz="2500" dirty="0" smtClean="0">
              <a:latin typeface="Arial" charset="0"/>
              <a:ea typeface="Arial" charset="0"/>
              <a:cs typeface="Arial" charset="0"/>
            </a:endParaRPr>
          </a:p>
          <a:p>
            <a:pPr marL="285750" indent="-285750">
              <a:buFont typeface="Arial" charset="0"/>
              <a:buChar char="•"/>
            </a:pPr>
            <a:endParaRPr lang="en-US" sz="2500" dirty="0" smtClean="0">
              <a:latin typeface="Arial" charset="0"/>
              <a:ea typeface="Arial" charset="0"/>
              <a:cs typeface="Arial" charset="0"/>
            </a:endParaRPr>
          </a:p>
          <a:p>
            <a:pPr marL="285750" indent="-285750">
              <a:buFont typeface="Arial" charset="0"/>
              <a:buChar char="•"/>
            </a:pPr>
            <a:r>
              <a:rPr lang="en-US" sz="2500" dirty="0" smtClean="0">
                <a:latin typeface="Arial" charset="0"/>
                <a:ea typeface="Arial" charset="0"/>
                <a:cs typeface="Arial" charset="0"/>
              </a:rPr>
              <a:t>African-Americans in particular have a higher risk and prevalence of hypertension.</a:t>
            </a:r>
          </a:p>
          <a:p>
            <a:pPr marL="342900" indent="-342900">
              <a:buFont typeface="Arial" panose="020B0604020202020204" pitchFamily="34" charset="0"/>
              <a:buChar char="•"/>
            </a:pPr>
            <a:endParaRPr lang="en-US" sz="2400" dirty="0" smtClean="0">
              <a:latin typeface="Arial" panose="020B0604020202020204" pitchFamily="34" charset="0"/>
              <a:cs typeface="Arial" panose="020B0604020202020204" pitchFamily="34" charset="0"/>
            </a:endParaRPr>
          </a:p>
          <a:p>
            <a:pPr lvl="1"/>
            <a:endParaRPr lang="en-US" sz="2400" dirty="0">
              <a:latin typeface="Arial" charset="0"/>
              <a:ea typeface="Arial" charset="0"/>
              <a:cs typeface="Arial" charset="0"/>
            </a:endParaRPr>
          </a:p>
        </p:txBody>
      </p:sp>
      <p:cxnSp>
        <p:nvCxnSpPr>
          <p:cNvPr id="4" name="Straight Connector 3"/>
          <p:cNvCxnSpPr/>
          <p:nvPr/>
        </p:nvCxnSpPr>
        <p:spPr>
          <a:xfrm>
            <a:off x="581192" y="6019800"/>
            <a:ext cx="1098516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6096000" y="2130222"/>
            <a:ext cx="5120941" cy="3475311"/>
          </a:xfrm>
          <a:prstGeom prst="rect">
            <a:avLst/>
          </a:prstGeom>
        </p:spPr>
      </p:pic>
    </p:spTree>
    <p:extLst>
      <p:ext uri="{BB962C8B-B14F-4D97-AF65-F5344CB8AC3E}">
        <p14:creationId xmlns:p14="http://schemas.microsoft.com/office/powerpoint/2010/main" val="1410752660"/>
      </p:ext>
    </p:extLst>
  </p:cSld>
  <p:clrMapOvr>
    <a:masterClrMapping/>
  </p:clrMapOvr>
  <mc:AlternateContent xmlns:mc="http://schemas.openxmlformats.org/markup-compatibility/2006" xmlns:p14="http://schemas.microsoft.com/office/powerpoint/2010/main">
    <mc:Choice Requires="p14">
      <p:transition spd="slow" p14:dur="2000" advTm="136"/>
    </mc:Choice>
    <mc:Fallback xmlns="">
      <p:transition spd="slow" advTm="13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BACKGROUND: emergency department</a:t>
            </a:r>
            <a:endParaRPr lang="en-US" b="1" dirty="0">
              <a:latin typeface="Arial" charset="0"/>
              <a:ea typeface="Arial" charset="0"/>
              <a:cs typeface="Arial" charset="0"/>
            </a:endParaRPr>
          </a:p>
        </p:txBody>
      </p:sp>
      <p:sp>
        <p:nvSpPr>
          <p:cNvPr id="9" name="Rectangle 8"/>
          <p:cNvSpPr/>
          <p:nvPr/>
        </p:nvSpPr>
        <p:spPr>
          <a:xfrm>
            <a:off x="5896303" y="1798352"/>
            <a:ext cx="5836351" cy="4324261"/>
          </a:xfrm>
          <a:prstGeom prst="rect">
            <a:avLst/>
          </a:prstGeom>
        </p:spPr>
        <p:txBody>
          <a:bodyPr wrap="square">
            <a:spAutoFit/>
          </a:bodyPr>
          <a:lstStyle/>
          <a:p>
            <a:pPr marL="457200" indent="-457200">
              <a:buFont typeface="Arial" panose="020B0604020202020204" pitchFamily="34" charset="0"/>
              <a:buChar char="•"/>
            </a:pPr>
            <a:r>
              <a:rPr lang="en-US" sz="2500" dirty="0" smtClean="0">
                <a:latin typeface="Arial" panose="020B0604020202020204" pitchFamily="34" charset="0"/>
                <a:cs typeface="Arial" panose="020B0604020202020204" pitchFamily="34" charset="0"/>
              </a:rPr>
              <a:t>Hypertension </a:t>
            </a:r>
            <a:r>
              <a:rPr lang="en-US" sz="2500" dirty="0">
                <a:latin typeface="Arial" panose="020B0604020202020204" pitchFamily="34" charset="0"/>
                <a:cs typeface="Arial" panose="020B0604020202020204" pitchFamily="34" charset="0"/>
              </a:rPr>
              <a:t>is identified in about 45% (60 million </a:t>
            </a:r>
            <a:r>
              <a:rPr lang="en-US" sz="2500" dirty="0" smtClean="0">
                <a:latin typeface="Arial" panose="020B0604020202020204" pitchFamily="34" charset="0"/>
                <a:cs typeface="Arial" panose="020B0604020202020204" pitchFamily="34" charset="0"/>
              </a:rPr>
              <a:t>visits) ED </a:t>
            </a:r>
            <a:r>
              <a:rPr lang="en-US" sz="2500" dirty="0">
                <a:latin typeface="Arial" panose="020B0604020202020204" pitchFamily="34" charset="0"/>
                <a:cs typeface="Arial" panose="020B0604020202020204" pitchFamily="34" charset="0"/>
              </a:rPr>
              <a:t>visits per year</a:t>
            </a:r>
          </a:p>
          <a:p>
            <a:pPr marL="457200" indent="-457200">
              <a:buFont typeface="Arial" panose="020B0604020202020204" pitchFamily="34" charset="0"/>
              <a:buChar char="•"/>
            </a:pPr>
            <a:endParaRPr lang="en-US" sz="2500" dirty="0" smtClean="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500" dirty="0" smtClean="0">
                <a:latin typeface="Arial" panose="020B0604020202020204" pitchFamily="34" charset="0"/>
                <a:cs typeface="Arial" panose="020B0604020202020204" pitchFamily="34" charset="0"/>
              </a:rPr>
              <a:t>African </a:t>
            </a:r>
            <a:r>
              <a:rPr lang="en-US" sz="2500" dirty="0">
                <a:latin typeface="Arial" panose="020B0604020202020204" pitchFamily="34" charset="0"/>
                <a:cs typeface="Arial" panose="020B0604020202020204" pitchFamily="34" charset="0"/>
              </a:rPr>
              <a:t>Americans have nearly twice the ED visits compared to non-Hispanic </a:t>
            </a:r>
            <a:r>
              <a:rPr lang="en-US" sz="2500" dirty="0" smtClean="0">
                <a:latin typeface="Arial" panose="020B0604020202020204" pitchFamily="34" charset="0"/>
                <a:cs typeface="Arial" panose="020B0604020202020204" pitchFamily="34" charset="0"/>
              </a:rPr>
              <a:t>whites</a:t>
            </a:r>
          </a:p>
          <a:p>
            <a:pPr marL="457200" indent="-457200">
              <a:buFont typeface="Arial" panose="020B0604020202020204" pitchFamily="34" charset="0"/>
              <a:buChar char="•"/>
            </a:pPr>
            <a:endParaRPr lang="en-US" sz="2500" dirty="0" smtClean="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500" dirty="0" smtClean="0">
                <a:latin typeface="Arial" panose="020B0604020202020204" pitchFamily="34" charset="0"/>
                <a:cs typeface="Arial" panose="020B0604020202020204" pitchFamily="34" charset="0"/>
              </a:rPr>
              <a:t>Currently </a:t>
            </a:r>
            <a:r>
              <a:rPr lang="en-US" sz="2500" dirty="0">
                <a:latin typeface="Arial" panose="020B0604020202020204" pitchFamily="34" charset="0"/>
                <a:cs typeface="Arial" panose="020B0604020202020204" pitchFamily="34" charset="0"/>
              </a:rPr>
              <a:t>ED visits are missed opportunities for the identification and management of </a:t>
            </a:r>
            <a:r>
              <a:rPr lang="en-US" sz="2500" dirty="0" smtClean="0">
                <a:latin typeface="Arial" panose="020B0604020202020204" pitchFamily="34" charset="0"/>
                <a:cs typeface="Arial" panose="020B0604020202020204" pitchFamily="34" charset="0"/>
              </a:rPr>
              <a:t>hypertension</a:t>
            </a:r>
            <a:endParaRPr lang="en-US" sz="2500" dirty="0">
              <a:latin typeface="Arial" panose="020B0604020202020204" pitchFamily="34" charset="0"/>
              <a:cs typeface="Arial" panose="020B0604020202020204" pitchFamily="34" charset="0"/>
            </a:endParaRPr>
          </a:p>
        </p:txBody>
      </p:sp>
      <p:pic>
        <p:nvPicPr>
          <p:cNvPr id="1026" name="Picture 2" descr="Image result for flint hurley emergency depart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761" y="1880313"/>
            <a:ext cx="5445542" cy="4139487"/>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a:off x="581192" y="6019800"/>
            <a:ext cx="1098516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124382"/>
      </p:ext>
    </p:extLst>
  </p:cSld>
  <p:clrMapOvr>
    <a:masterClrMapping/>
  </p:clrMapOvr>
  <mc:AlternateContent xmlns:mc="http://schemas.openxmlformats.org/markup-compatibility/2006" xmlns:p14="http://schemas.microsoft.com/office/powerpoint/2010/main">
    <mc:Choice Requires="p14">
      <p:transition spd="slow" p14:dur="2000" advTm="136"/>
    </mc:Choice>
    <mc:Fallback xmlns="">
      <p:transition spd="slow" advTm="136"/>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Aims</a:t>
            </a:r>
            <a:endParaRPr lang="en-US" b="1" dirty="0">
              <a:latin typeface="Arial" charset="0"/>
              <a:ea typeface="Arial" charset="0"/>
              <a:cs typeface="Arial" charset="0"/>
            </a:endParaRPr>
          </a:p>
        </p:txBody>
      </p:sp>
      <p:sp>
        <p:nvSpPr>
          <p:cNvPr id="6" name="TextBox 5"/>
          <p:cNvSpPr txBox="1"/>
          <p:nvPr/>
        </p:nvSpPr>
        <p:spPr>
          <a:xfrm>
            <a:off x="457801" y="2159718"/>
            <a:ext cx="11153007" cy="3154710"/>
          </a:xfrm>
          <a:prstGeom prst="rect">
            <a:avLst/>
          </a:prstGeom>
          <a:noFill/>
        </p:spPr>
        <p:txBody>
          <a:bodyPr wrap="square" rtlCol="0">
            <a:spAutoFit/>
          </a:bodyPr>
          <a:lstStyle/>
          <a:p>
            <a:r>
              <a:rPr lang="en-US" sz="2500" b="1" dirty="0">
                <a:latin typeface="Arial" charset="0"/>
                <a:ea typeface="Arial" charset="0"/>
                <a:cs typeface="Arial" charset="0"/>
              </a:rPr>
              <a:t>Specific Aim 1</a:t>
            </a:r>
            <a:r>
              <a:rPr lang="en-US" sz="2500" b="1" dirty="0" smtClean="0">
                <a:latin typeface="Arial" charset="0"/>
                <a:ea typeface="Arial" charset="0"/>
                <a:cs typeface="Arial" charset="0"/>
              </a:rPr>
              <a:t>:</a:t>
            </a:r>
          </a:p>
          <a:p>
            <a:endParaRPr lang="en-US" sz="2500" b="1" dirty="0">
              <a:latin typeface="Arial" charset="0"/>
              <a:ea typeface="Arial" charset="0"/>
              <a:cs typeface="Arial" charset="0"/>
            </a:endParaRPr>
          </a:p>
          <a:p>
            <a:pPr marL="285750" indent="-285750">
              <a:buFont typeface="Arial" charset="0"/>
              <a:buChar char="•"/>
            </a:pPr>
            <a:r>
              <a:rPr lang="en-US" sz="2500" dirty="0">
                <a:latin typeface="Arial" charset="0"/>
                <a:ea typeface="Arial" charset="0"/>
                <a:cs typeface="Arial" charset="0"/>
              </a:rPr>
              <a:t>To identify which mobile health components or ‘dose’ of the components (healthy behavior text </a:t>
            </a:r>
            <a:r>
              <a:rPr lang="en-US" sz="2500" dirty="0" smtClean="0">
                <a:latin typeface="Arial" charset="0"/>
                <a:ea typeface="Arial" charset="0"/>
                <a:cs typeface="Arial" charset="0"/>
              </a:rPr>
              <a:t>messaging, prompted </a:t>
            </a:r>
            <a:r>
              <a:rPr lang="en-US" sz="2500" dirty="0">
                <a:latin typeface="Arial" charset="0"/>
                <a:ea typeface="Arial" charset="0"/>
                <a:cs typeface="Arial" charset="0"/>
              </a:rPr>
              <a:t>blood pressure self-monitoring, and facilitated primary care provider appointment scheduling </a:t>
            </a:r>
            <a:r>
              <a:rPr lang="en-US" sz="2500" dirty="0" smtClean="0">
                <a:latin typeface="Arial" charset="0"/>
                <a:ea typeface="Arial" charset="0"/>
                <a:cs typeface="Arial" charset="0"/>
              </a:rPr>
              <a:t>and transportation</a:t>
            </a:r>
            <a:r>
              <a:rPr lang="en-US" sz="2500" dirty="0">
                <a:latin typeface="Arial" charset="0"/>
                <a:ea typeface="Arial" charset="0"/>
                <a:cs typeface="Arial" charset="0"/>
              </a:rPr>
              <a:t>) contribute to a reduction in systolic blood pressure among a population of hypertensive </a:t>
            </a:r>
            <a:r>
              <a:rPr lang="en-US" sz="2500" dirty="0" smtClean="0">
                <a:latin typeface="Arial" charset="0"/>
                <a:ea typeface="Arial" charset="0"/>
                <a:cs typeface="Arial" charset="0"/>
              </a:rPr>
              <a:t>subjects recruited </a:t>
            </a:r>
            <a:r>
              <a:rPr lang="en-US" sz="2500" dirty="0">
                <a:latin typeface="Arial" charset="0"/>
                <a:ea typeface="Arial" charset="0"/>
                <a:cs typeface="Arial" charset="0"/>
              </a:rPr>
              <a:t>from an urban, safety net </a:t>
            </a:r>
            <a:r>
              <a:rPr lang="en-US" sz="2500" dirty="0" smtClean="0">
                <a:latin typeface="Arial" charset="0"/>
                <a:ea typeface="Arial" charset="0"/>
                <a:cs typeface="Arial" charset="0"/>
              </a:rPr>
              <a:t>ED.</a:t>
            </a:r>
          </a:p>
          <a:p>
            <a:endParaRPr lang="en-US" sz="2400" dirty="0">
              <a:latin typeface="Arial" charset="0"/>
              <a:ea typeface="Arial" charset="0"/>
              <a:cs typeface="Arial" charset="0"/>
            </a:endParaRPr>
          </a:p>
        </p:txBody>
      </p:sp>
      <p:cxnSp>
        <p:nvCxnSpPr>
          <p:cNvPr id="4" name="Straight Connector 3"/>
          <p:cNvCxnSpPr/>
          <p:nvPr/>
        </p:nvCxnSpPr>
        <p:spPr>
          <a:xfrm>
            <a:off x="581192" y="6019800"/>
            <a:ext cx="1098516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1740344"/>
      </p:ext>
    </p:extLst>
  </p:cSld>
  <p:clrMapOvr>
    <a:masterClrMapping/>
  </p:clrMapOvr>
  <mc:AlternateContent xmlns:mc="http://schemas.openxmlformats.org/markup-compatibility/2006" xmlns:p14="http://schemas.microsoft.com/office/powerpoint/2010/main">
    <mc:Choice Requires="p14">
      <p:transition spd="slow" p14:dur="2000" advTm="136"/>
    </mc:Choice>
    <mc:Fallback xmlns="">
      <p:transition spd="slow" advTm="136"/>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Innovation</a:t>
            </a:r>
            <a:endParaRPr lang="en-US" b="1" dirty="0">
              <a:latin typeface="Arial" charset="0"/>
              <a:ea typeface="Arial" charset="0"/>
              <a:cs typeface="Arial" charset="0"/>
            </a:endParaRPr>
          </a:p>
        </p:txBody>
      </p:sp>
      <p:pic>
        <p:nvPicPr>
          <p:cNvPr id="1026" name="Picture 2" descr="Image result for hurley medical cen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637" y="3992875"/>
            <a:ext cx="6267450" cy="26860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81192" y="2008794"/>
            <a:ext cx="11164340" cy="2015936"/>
          </a:xfrm>
          <a:prstGeom prst="rect">
            <a:avLst/>
          </a:prstGeom>
          <a:noFill/>
        </p:spPr>
        <p:txBody>
          <a:bodyPr wrap="square" rtlCol="0">
            <a:spAutoFit/>
          </a:bodyPr>
          <a:lstStyle/>
          <a:p>
            <a:pPr marL="285750" indent="-285750">
              <a:buFont typeface="Arial" charset="0"/>
              <a:buChar char="•"/>
            </a:pPr>
            <a:r>
              <a:rPr lang="en-US" sz="2500" dirty="0" smtClean="0">
                <a:latin typeface="Arial" charset="0"/>
                <a:ea typeface="Arial" charset="0"/>
                <a:cs typeface="Arial" charset="0"/>
              </a:rPr>
              <a:t>Electronic health record (EHR) real-time automated alerts.</a:t>
            </a:r>
          </a:p>
          <a:p>
            <a:endParaRPr lang="en-US" sz="2500" dirty="0" smtClean="0">
              <a:latin typeface="Arial" charset="0"/>
              <a:ea typeface="Arial" charset="0"/>
              <a:cs typeface="Arial" charset="0"/>
            </a:endParaRPr>
          </a:p>
          <a:p>
            <a:pPr marL="285750" indent="-285750">
              <a:buFont typeface="Arial" charset="0"/>
              <a:buChar char="•"/>
            </a:pPr>
            <a:r>
              <a:rPr lang="en-US" sz="2500" dirty="0" smtClean="0">
                <a:latin typeface="Arial" charset="0"/>
                <a:ea typeface="Arial" charset="0"/>
                <a:cs typeface="Arial" charset="0"/>
              </a:rPr>
              <a:t>Connects ED and primary care clinics.</a:t>
            </a:r>
          </a:p>
          <a:p>
            <a:endParaRPr lang="en-US" sz="2500" dirty="0" smtClean="0">
              <a:latin typeface="Arial" charset="0"/>
              <a:ea typeface="Arial" charset="0"/>
              <a:cs typeface="Arial" charset="0"/>
            </a:endParaRPr>
          </a:p>
          <a:p>
            <a:pPr marL="285750" indent="-285750">
              <a:buFont typeface="Arial" charset="0"/>
              <a:buChar char="•"/>
            </a:pPr>
            <a:r>
              <a:rPr lang="en-US" sz="2500" dirty="0" smtClean="0">
                <a:latin typeface="Arial" charset="0"/>
                <a:ea typeface="Arial" charset="0"/>
                <a:cs typeface="Arial" charset="0"/>
              </a:rPr>
              <a:t>Mobile health technology used to deliver all components of the intervention</a:t>
            </a:r>
          </a:p>
        </p:txBody>
      </p:sp>
    </p:spTree>
    <p:extLst>
      <p:ext uri="{BB962C8B-B14F-4D97-AF65-F5344CB8AC3E}">
        <p14:creationId xmlns:p14="http://schemas.microsoft.com/office/powerpoint/2010/main" val="3831021799"/>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Innovation: most</a:t>
            </a:r>
            <a:endParaRPr lang="en-US" b="1" dirty="0">
              <a:latin typeface="Arial" charset="0"/>
              <a:ea typeface="Arial" charset="0"/>
              <a:cs typeface="Arial" charset="0"/>
            </a:endParaRPr>
          </a:p>
        </p:txBody>
      </p:sp>
      <p:sp>
        <p:nvSpPr>
          <p:cNvPr id="8" name="TextBox 7"/>
          <p:cNvSpPr txBox="1"/>
          <p:nvPr/>
        </p:nvSpPr>
        <p:spPr>
          <a:xfrm>
            <a:off x="581192" y="2145954"/>
            <a:ext cx="5315111" cy="4324261"/>
          </a:xfrm>
          <a:prstGeom prst="rect">
            <a:avLst/>
          </a:prstGeom>
          <a:noFill/>
        </p:spPr>
        <p:txBody>
          <a:bodyPr wrap="square" rtlCol="0">
            <a:spAutoFit/>
          </a:bodyPr>
          <a:lstStyle/>
          <a:p>
            <a:pPr marL="285750" indent="-285750">
              <a:buFont typeface="Arial" charset="0"/>
              <a:buChar char="•"/>
            </a:pPr>
            <a:r>
              <a:rPr lang="en-US" sz="2500" b="1" dirty="0">
                <a:latin typeface="Arial" charset="0"/>
                <a:ea typeface="Arial" charset="0"/>
                <a:cs typeface="Arial" charset="0"/>
              </a:rPr>
              <a:t>Multiphase Optimization Strategy (MOST</a:t>
            </a:r>
            <a:r>
              <a:rPr lang="en-US" sz="2500" b="1" dirty="0" smtClean="0">
                <a:latin typeface="Arial" charset="0"/>
                <a:ea typeface="Arial" charset="0"/>
                <a:cs typeface="Arial" charset="0"/>
              </a:rPr>
              <a:t>)</a:t>
            </a:r>
            <a:endParaRPr lang="en-US" sz="2500" b="1" dirty="0">
              <a:latin typeface="Arial" charset="0"/>
              <a:ea typeface="Arial" charset="0"/>
              <a:cs typeface="Arial" charset="0"/>
            </a:endParaRPr>
          </a:p>
          <a:p>
            <a:pPr marL="742950" lvl="1" indent="-285750">
              <a:buFont typeface="Arial" charset="0"/>
              <a:buChar char="•"/>
            </a:pPr>
            <a:r>
              <a:rPr lang="en-US" sz="2500" dirty="0">
                <a:latin typeface="Arial" charset="0"/>
                <a:ea typeface="Arial" charset="0"/>
                <a:cs typeface="Arial" charset="0"/>
              </a:rPr>
              <a:t>Innovative clinical trial philosophy</a:t>
            </a:r>
          </a:p>
          <a:p>
            <a:pPr marL="742950" lvl="1" indent="-285750">
              <a:buFont typeface="Arial" charset="0"/>
              <a:buChar char="•"/>
            </a:pPr>
            <a:endParaRPr lang="en-US" sz="2500" dirty="0" smtClean="0">
              <a:latin typeface="Arial" charset="0"/>
              <a:ea typeface="Arial" charset="0"/>
              <a:cs typeface="Arial" charset="0"/>
            </a:endParaRPr>
          </a:p>
          <a:p>
            <a:pPr marL="742950" lvl="1" indent="-285750">
              <a:buFont typeface="Arial" charset="0"/>
              <a:buChar char="•"/>
            </a:pPr>
            <a:r>
              <a:rPr lang="en-US" sz="2500" dirty="0" smtClean="0">
                <a:latin typeface="Arial" charset="0"/>
                <a:ea typeface="Arial" charset="0"/>
                <a:cs typeface="Arial" charset="0"/>
              </a:rPr>
              <a:t>Adapted </a:t>
            </a:r>
            <a:r>
              <a:rPr lang="en-US" sz="2500" dirty="0">
                <a:latin typeface="Arial" charset="0"/>
                <a:ea typeface="Arial" charset="0"/>
                <a:cs typeface="Arial" charset="0"/>
              </a:rPr>
              <a:t>from industrial </a:t>
            </a:r>
            <a:r>
              <a:rPr lang="en-US" sz="2500" dirty="0" smtClean="0">
                <a:latin typeface="Arial" charset="0"/>
                <a:ea typeface="Arial" charset="0"/>
                <a:cs typeface="Arial" charset="0"/>
              </a:rPr>
              <a:t>engineering</a:t>
            </a:r>
          </a:p>
          <a:p>
            <a:pPr lvl="1"/>
            <a:endParaRPr lang="en-US" sz="2500" dirty="0" smtClean="0">
              <a:latin typeface="Arial" charset="0"/>
              <a:ea typeface="Arial" charset="0"/>
              <a:cs typeface="Arial" charset="0"/>
            </a:endParaRPr>
          </a:p>
          <a:p>
            <a:pPr marL="742950" lvl="1" indent="-285750">
              <a:buFont typeface="Arial" charset="0"/>
              <a:buChar char="•"/>
            </a:pPr>
            <a:r>
              <a:rPr lang="en-US" sz="2500" dirty="0" smtClean="0">
                <a:latin typeface="Arial" charset="0"/>
                <a:ea typeface="Arial" charset="0"/>
                <a:cs typeface="Arial" charset="0"/>
              </a:rPr>
              <a:t>Goal</a:t>
            </a:r>
            <a:r>
              <a:rPr lang="en-US" sz="2500" dirty="0">
                <a:latin typeface="Arial" charset="0"/>
                <a:ea typeface="Arial" charset="0"/>
                <a:cs typeface="Arial" charset="0"/>
              </a:rPr>
              <a:t>: identify most clinically efficacious intervention(s) subject to a cost </a:t>
            </a:r>
            <a:r>
              <a:rPr lang="en-US" sz="2500" dirty="0" smtClean="0">
                <a:latin typeface="Arial" charset="0"/>
                <a:ea typeface="Arial" charset="0"/>
                <a:cs typeface="Arial" charset="0"/>
              </a:rPr>
              <a:t>constraint</a:t>
            </a:r>
            <a:endParaRPr lang="en-US" sz="2500" dirty="0">
              <a:latin typeface="Arial" charset="0"/>
              <a:ea typeface="Arial" charset="0"/>
              <a:cs typeface="Arial" charset="0"/>
            </a:endParaRPr>
          </a:p>
        </p:txBody>
      </p:sp>
      <p:pic>
        <p:nvPicPr>
          <p:cNvPr id="6" name="Picture 5">
            <a:extLst>
              <a:ext uri="{FF2B5EF4-FFF2-40B4-BE49-F238E27FC236}">
                <a16:creationId xmlns:a16="http://schemas.microsoft.com/office/drawing/2014/main" id="{80900A04-0CE5-4716-A04C-63BC0A2C5AE6}"/>
              </a:ext>
            </a:extLst>
          </p:cNvPr>
          <p:cNvPicPr>
            <a:picLocks noChangeAspect="1"/>
          </p:cNvPicPr>
          <p:nvPr/>
        </p:nvPicPr>
        <p:blipFill>
          <a:blip r:embed="rId3"/>
          <a:stretch>
            <a:fillRect/>
          </a:stretch>
        </p:blipFill>
        <p:spPr>
          <a:xfrm>
            <a:off x="7582724" y="654858"/>
            <a:ext cx="3563499" cy="6168886"/>
          </a:xfrm>
          <a:prstGeom prst="rect">
            <a:avLst/>
          </a:prstGeom>
        </p:spPr>
      </p:pic>
      <p:sp>
        <p:nvSpPr>
          <p:cNvPr id="7" name="Rectangle 6">
            <a:extLst>
              <a:ext uri="{FF2B5EF4-FFF2-40B4-BE49-F238E27FC236}">
                <a16:creationId xmlns:a16="http://schemas.microsoft.com/office/drawing/2014/main" id="{E640D474-A27A-475A-8BC4-9B933E6E89AD}"/>
              </a:ext>
            </a:extLst>
          </p:cNvPr>
          <p:cNvSpPr/>
          <p:nvPr/>
        </p:nvSpPr>
        <p:spPr>
          <a:xfrm>
            <a:off x="7582724" y="6308015"/>
            <a:ext cx="3835021" cy="523220"/>
          </a:xfrm>
          <a:prstGeom prst="rect">
            <a:avLst/>
          </a:prstGeom>
          <a:solidFill>
            <a:schemeClr val="bg1"/>
          </a:solidFill>
        </p:spPr>
        <p:txBody>
          <a:bodyPr wrap="square">
            <a:spAutoFit/>
          </a:bodyPr>
          <a:lstStyle/>
          <a:p>
            <a:r>
              <a:rPr lang="en-US" sz="1400" i="1" dirty="0"/>
              <a:t>Collins, L.M. et al. Ann </a:t>
            </a:r>
            <a:r>
              <a:rPr lang="en-US" sz="1400" i="1" dirty="0" err="1"/>
              <a:t>Behav</a:t>
            </a:r>
            <a:r>
              <a:rPr lang="en-US" sz="1400" i="1" dirty="0"/>
              <a:t> Med (2005) 30: 65.</a:t>
            </a:r>
          </a:p>
          <a:p>
            <a:r>
              <a:rPr lang="en-US" sz="1400" i="1" dirty="0"/>
              <a:t>doi.org/10.1207/s15324796abm3001_8 </a:t>
            </a:r>
          </a:p>
        </p:txBody>
      </p:sp>
    </p:spTree>
    <p:extLst>
      <p:ext uri="{BB962C8B-B14F-4D97-AF65-F5344CB8AC3E}">
        <p14:creationId xmlns:p14="http://schemas.microsoft.com/office/powerpoint/2010/main" val="1393560406"/>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Most design</a:t>
            </a:r>
            <a:endParaRPr lang="en-US" b="1" dirty="0">
              <a:latin typeface="Arial" charset="0"/>
              <a:ea typeface="Arial" charset="0"/>
              <a:cs typeface="Arial" charset="0"/>
            </a:endParaRPr>
          </a:p>
        </p:txBody>
      </p:sp>
      <p:pic>
        <p:nvPicPr>
          <p:cNvPr id="13" name="Picture 12"/>
          <p:cNvPicPr>
            <a:picLocks noChangeAspect="1"/>
          </p:cNvPicPr>
          <p:nvPr/>
        </p:nvPicPr>
        <p:blipFill>
          <a:blip r:embed="rId3"/>
          <a:stretch>
            <a:fillRect/>
          </a:stretch>
        </p:blipFill>
        <p:spPr>
          <a:xfrm>
            <a:off x="3239319" y="702156"/>
            <a:ext cx="8371489" cy="6142207"/>
          </a:xfrm>
          <a:prstGeom prst="rect">
            <a:avLst/>
          </a:prstGeom>
        </p:spPr>
      </p:pic>
    </p:spTree>
    <p:extLst>
      <p:ext uri="{BB962C8B-B14F-4D97-AF65-F5344CB8AC3E}">
        <p14:creationId xmlns:p14="http://schemas.microsoft.com/office/powerpoint/2010/main" val="1887712796"/>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charset="0"/>
                <a:ea typeface="Arial" charset="0"/>
                <a:cs typeface="Arial" charset="0"/>
              </a:rPr>
              <a:t>Intervention components</a:t>
            </a:r>
            <a:endParaRPr lang="en-US" b="1" dirty="0">
              <a:latin typeface="Arial" charset="0"/>
              <a:ea typeface="Arial" charset="0"/>
              <a:cs typeface="Arial" charset="0"/>
            </a:endParaRPr>
          </a:p>
        </p:txBody>
      </p:sp>
      <p:graphicFrame>
        <p:nvGraphicFramePr>
          <p:cNvPr id="5" name="Table 4"/>
          <p:cNvGraphicFramePr>
            <a:graphicFrameLocks noGrp="1"/>
          </p:cNvGraphicFramePr>
          <p:nvPr>
            <p:extLst>
              <p:ext uri="{D42A27DB-BD31-4B8C-83A1-F6EECF244321}">
                <p14:modId xmlns:p14="http://schemas.microsoft.com/office/powerpoint/2010/main" val="634150403"/>
              </p:ext>
            </p:extLst>
          </p:nvPr>
        </p:nvGraphicFramePr>
        <p:xfrm>
          <a:off x="1295552" y="1889205"/>
          <a:ext cx="9808283" cy="4837785"/>
        </p:xfrm>
        <a:graphic>
          <a:graphicData uri="http://schemas.openxmlformats.org/drawingml/2006/table">
            <a:tbl>
              <a:tblPr firstRow="1" firstCol="1" bandRow="1">
                <a:tableStyleId>{5C22544A-7EE6-4342-B048-85BDC9FD1C3A}</a:tableStyleId>
              </a:tblPr>
              <a:tblGrid>
                <a:gridCol w="6465993">
                  <a:extLst>
                    <a:ext uri="{9D8B030D-6E8A-4147-A177-3AD203B41FA5}">
                      <a16:colId xmlns:a16="http://schemas.microsoft.com/office/drawing/2014/main" val="1156622363"/>
                    </a:ext>
                  </a:extLst>
                </a:gridCol>
                <a:gridCol w="1781504">
                  <a:extLst>
                    <a:ext uri="{9D8B030D-6E8A-4147-A177-3AD203B41FA5}">
                      <a16:colId xmlns:a16="http://schemas.microsoft.com/office/drawing/2014/main" val="3431045404"/>
                    </a:ext>
                  </a:extLst>
                </a:gridCol>
                <a:gridCol w="1560786">
                  <a:extLst>
                    <a:ext uri="{9D8B030D-6E8A-4147-A177-3AD203B41FA5}">
                      <a16:colId xmlns:a16="http://schemas.microsoft.com/office/drawing/2014/main" val="3712696282"/>
                    </a:ext>
                  </a:extLst>
                </a:gridCol>
              </a:tblGrid>
              <a:tr h="347809">
                <a:tc rowSpan="2">
                  <a:txBody>
                    <a:bodyPr/>
                    <a:lstStyle/>
                    <a:p>
                      <a:pPr marL="0" marR="0">
                        <a:spcBef>
                          <a:spcPts val="0"/>
                        </a:spcBef>
                        <a:spcAft>
                          <a:spcPts val="0"/>
                        </a:spcAft>
                      </a:pPr>
                      <a:r>
                        <a:rPr lang="en-US" sz="1800" dirty="0" smtClean="0">
                          <a:effectLst/>
                          <a:latin typeface="Arial" panose="020B0604020202020204" pitchFamily="34" charset="0"/>
                          <a:ea typeface="+mn-ea"/>
                          <a:cs typeface="Arial" panose="020B0604020202020204" pitchFamily="34" charset="0"/>
                        </a:rPr>
                        <a:t>Mobile Health Components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bg1">
                        <a:lumMod val="50000"/>
                      </a:schemeClr>
                    </a:solidFill>
                  </a:tcPr>
                </a:tc>
                <a:tc gridSpan="2">
                  <a:txBody>
                    <a:bodyPr/>
                    <a:lstStyle/>
                    <a:p>
                      <a:pPr marL="0" marR="0" algn="ctr">
                        <a:spcBef>
                          <a:spcPts val="0"/>
                        </a:spcBef>
                        <a:spcAft>
                          <a:spcPts val="0"/>
                        </a:spcAft>
                      </a:pPr>
                      <a:r>
                        <a:rPr lang="en-US" sz="1800" dirty="0" smtClean="0">
                          <a:effectLst/>
                        </a:rPr>
                        <a:t>Intensity (Dose)</a:t>
                      </a:r>
                      <a:r>
                        <a:rPr lang="en-US" sz="1800" baseline="0" dirty="0" smtClean="0">
                          <a:effectLst/>
                        </a:rPr>
                        <a:t> Levels</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solidFill>
                      <a:schemeClr val="bg1">
                        <a:lumMod val="50000"/>
                      </a:schemeClr>
                    </a:solidFill>
                  </a:tcPr>
                </a:tc>
                <a:tc hMerge="1">
                  <a:txBody>
                    <a:bodyPr/>
                    <a:lstStyle/>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18069086"/>
                  </a:ext>
                </a:extLst>
              </a:tr>
              <a:tr h="347809">
                <a:tc vMerge="1">
                  <a:txBody>
                    <a:bodyPr/>
                    <a:lstStyle/>
                    <a:p>
                      <a:endParaRPr lang="en-US"/>
                    </a:p>
                  </a:txBody>
                  <a:tcPr/>
                </a:tc>
                <a:tc>
                  <a:txBody>
                    <a:bodyPr/>
                    <a:lstStyle/>
                    <a:p>
                      <a:pPr marL="0" marR="0" algn="ctr">
                        <a:spcBef>
                          <a:spcPts val="0"/>
                        </a:spcBef>
                        <a:spcAft>
                          <a:spcPts val="0"/>
                        </a:spcAft>
                      </a:pPr>
                      <a:r>
                        <a:rPr lang="en-US" sz="1800" dirty="0" smtClean="0">
                          <a:effectLst/>
                          <a:latin typeface="Arial" panose="020B0604020202020204" pitchFamily="34" charset="0"/>
                          <a:ea typeface="Times New Roman" panose="02020603050405020304" pitchFamily="18" charset="0"/>
                          <a:cs typeface="Arial" panose="020B0604020202020204" pitchFamily="34" charset="0"/>
                        </a:rPr>
                        <a:t>Low </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bg1">
                        <a:lumMod val="50000"/>
                      </a:schemeClr>
                    </a:solidFill>
                  </a:tcPr>
                </a:tc>
                <a:tc>
                  <a:txBody>
                    <a:bodyPr/>
                    <a:lstStyle/>
                    <a:p>
                      <a:pPr marL="0" marR="0" algn="ctr">
                        <a:spcBef>
                          <a:spcPts val="0"/>
                        </a:spcBef>
                        <a:spcAft>
                          <a:spcPts val="0"/>
                        </a:spcAft>
                      </a:pPr>
                      <a:r>
                        <a:rPr lang="en-US" sz="1800" dirty="0" smtClean="0">
                          <a:effectLst/>
                          <a:latin typeface="Arial" panose="020B0604020202020204" pitchFamily="34" charset="0"/>
                          <a:ea typeface="Times New Roman" panose="02020603050405020304" pitchFamily="18" charset="0"/>
                          <a:cs typeface="Arial" panose="020B0604020202020204" pitchFamily="34" charset="0"/>
                        </a:rPr>
                        <a:t>High</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bg1">
                        <a:lumMod val="50000"/>
                      </a:schemeClr>
                    </a:solidFill>
                  </a:tcPr>
                </a:tc>
                <a:extLst>
                  <a:ext uri="{0D108BD9-81ED-4DB2-BD59-A6C34878D82A}">
                    <a16:rowId xmlns:a16="http://schemas.microsoft.com/office/drawing/2014/main" val="3081079899"/>
                  </a:ext>
                </a:extLst>
              </a:tr>
              <a:tr h="1651215">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Healthy </a:t>
                      </a:r>
                      <a:r>
                        <a:rPr lang="en-US" sz="1800" dirty="0" smtClean="0">
                          <a:effectLst/>
                          <a:latin typeface="Arial" panose="020B0604020202020204" pitchFamily="34" charset="0"/>
                          <a:cs typeface="Arial" panose="020B0604020202020204" pitchFamily="34" charset="0"/>
                        </a:rPr>
                        <a:t>behavior text</a:t>
                      </a:r>
                      <a:r>
                        <a:rPr lang="en-US" sz="1800" baseline="0" dirty="0" smtClean="0">
                          <a:effectLst/>
                          <a:latin typeface="Arial" panose="020B0604020202020204" pitchFamily="34" charset="0"/>
                          <a:cs typeface="Arial" panose="020B0604020202020204" pitchFamily="34" charset="0"/>
                        </a:rPr>
                        <a:t> messaging</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cs typeface="Arial" panose="020B0604020202020204" pitchFamily="34" charset="0"/>
                        </a:rPr>
                        <a:t>None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ea typeface="Times New Roman" panose="02020603050405020304" pitchFamily="18" charset="0"/>
                          <a:cs typeface="Arial" panose="020B0604020202020204" pitchFamily="34" charset="0"/>
                        </a:rPr>
                        <a:t>Daily</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42695970"/>
                  </a:ext>
                </a:extLst>
              </a:tr>
              <a:tr h="1245476">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Prompted BP </a:t>
                      </a:r>
                      <a:r>
                        <a:rPr lang="en-US" sz="1800" dirty="0" smtClean="0">
                          <a:effectLst/>
                          <a:latin typeface="Arial" panose="020B0604020202020204" pitchFamily="34" charset="0"/>
                          <a:cs typeface="Arial" panose="020B0604020202020204" pitchFamily="34" charset="0"/>
                        </a:rPr>
                        <a:t>self-monitoring</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cs typeface="Arial" panose="020B0604020202020204" pitchFamily="34" charset="0"/>
                        </a:rPr>
                        <a:t>Weekly</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ea typeface="Times New Roman" panose="02020603050405020304" pitchFamily="18" charset="0"/>
                          <a:cs typeface="Arial" panose="020B0604020202020204" pitchFamily="34" charset="0"/>
                        </a:rPr>
                        <a:t>Daily</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2947916"/>
                  </a:ext>
                </a:extLst>
              </a:tr>
              <a:tr h="1245476">
                <a:tc>
                  <a:txBody>
                    <a:bodyPr/>
                    <a:lstStyle/>
                    <a:p>
                      <a:pPr marL="0" marR="0">
                        <a:spcBef>
                          <a:spcPts val="0"/>
                        </a:spcBef>
                        <a:spcAft>
                          <a:spcPts val="0"/>
                        </a:spcAft>
                      </a:pPr>
                      <a:r>
                        <a:rPr lang="en-US" sz="1800" dirty="0">
                          <a:effectLst/>
                          <a:latin typeface="Arial" panose="020B0604020202020204" pitchFamily="34" charset="0"/>
                          <a:cs typeface="Arial" panose="020B0604020202020204" pitchFamily="34" charset="0"/>
                        </a:rPr>
                        <a:t>Provider scheduling </a:t>
                      </a:r>
                      <a:endParaRPr lang="en-US" sz="1800" dirty="0" smtClean="0">
                        <a:effectLst/>
                        <a:latin typeface="Arial" panose="020B0604020202020204" pitchFamily="34" charset="0"/>
                        <a:cs typeface="Arial" panose="020B0604020202020204" pitchFamily="34" charset="0"/>
                      </a:endParaRPr>
                    </a:p>
                    <a:p>
                      <a:pPr marL="0" marR="0">
                        <a:spcBef>
                          <a:spcPts val="0"/>
                        </a:spcBef>
                        <a:spcAft>
                          <a:spcPts val="0"/>
                        </a:spcAft>
                      </a:pPr>
                      <a:r>
                        <a:rPr lang="en-US" sz="1800" dirty="0" smtClean="0">
                          <a:effectLst/>
                          <a:latin typeface="Arial" panose="020B0604020202020204" pitchFamily="34" charset="0"/>
                          <a:cs typeface="Arial" panose="020B0604020202020204" pitchFamily="34" charset="0"/>
                        </a:rPr>
                        <a:t>and </a:t>
                      </a:r>
                      <a:r>
                        <a:rPr lang="en-US" sz="1800" dirty="0">
                          <a:effectLst/>
                          <a:latin typeface="Arial" panose="020B0604020202020204" pitchFamily="34" charset="0"/>
                          <a:cs typeface="Arial" panose="020B0604020202020204" pitchFamily="34" charset="0"/>
                        </a:rPr>
                        <a:t>transportation</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cs typeface="Arial" panose="020B0604020202020204" pitchFamily="34" charset="0"/>
                        </a:rPr>
                        <a:t>None</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800" dirty="0" smtClean="0">
                          <a:effectLst/>
                          <a:latin typeface="Arial" panose="020B0604020202020204" pitchFamily="34" charset="0"/>
                          <a:ea typeface="Times New Roman" panose="02020603050405020304" pitchFamily="18" charset="0"/>
                          <a:cs typeface="Arial" panose="020B0604020202020204" pitchFamily="34" charset="0"/>
                        </a:rPr>
                        <a:t>Yes</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53871307"/>
                  </a:ext>
                </a:extLst>
              </a:tr>
            </a:tbl>
          </a:graphicData>
        </a:graphic>
      </p:graphicFrame>
      <p:pic>
        <p:nvPicPr>
          <p:cNvPr id="3" name="Picture 2"/>
          <p:cNvPicPr>
            <a:picLocks noChangeAspect="1"/>
          </p:cNvPicPr>
          <p:nvPr/>
        </p:nvPicPr>
        <p:blipFill>
          <a:blip r:embed="rId3"/>
          <a:stretch>
            <a:fillRect/>
          </a:stretch>
        </p:blipFill>
        <p:spPr>
          <a:xfrm>
            <a:off x="5282076" y="2616946"/>
            <a:ext cx="1769679" cy="1635076"/>
          </a:xfrm>
          <a:prstGeom prst="rect">
            <a:avLst/>
          </a:prstGeom>
        </p:spPr>
      </p:pic>
      <p:pic>
        <p:nvPicPr>
          <p:cNvPr id="1030" name="Picture 6" descr="Image result for bp self monitor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3964" y="4252022"/>
            <a:ext cx="2465904" cy="123295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i.cbc.ca/1.3824252.1477589877!/fileImage/httpImage/image.jpg_gen/derivatives/16x9_780/gpdq-or-general-practitioner-delivered-quick.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5067" y="5524151"/>
            <a:ext cx="2063695" cy="1161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6218811"/>
      </p:ext>
    </p:extLst>
  </p:cSld>
  <p:clrMapOvr>
    <a:masterClrMapping/>
  </p:clrMapOvr>
  <mc:AlternateContent xmlns:mc="http://schemas.openxmlformats.org/markup-compatibility/2006" xmlns:p14="http://schemas.microsoft.com/office/powerpoint/2010/main">
    <mc:Choice Requires="p14">
      <p:transition spd="slow" p14:dur="2000" advTm="2236"/>
    </mc:Choice>
    <mc:Fallback xmlns="">
      <p:transition spd="slow" advTm="2236"/>
    </mc:Fallback>
  </mc:AlternateContent>
  <p:timing>
    <p:tnLst>
      <p:par>
        <p:cTn id="1" dur="indefinite" restart="never" nodeType="tmRoot"/>
      </p:par>
    </p:tnLst>
  </p:timing>
</p:sld>
</file>

<file path=ppt/theme/theme1.xml><?xml version="1.0" encoding="utf-8"?>
<a:theme xmlns:a="http://schemas.openxmlformats.org/drawingml/2006/main" name="Dividend">
  <a:themeElements>
    <a:clrScheme name="Custom 8">
      <a:dk1>
        <a:srgbClr val="000000"/>
      </a:dk1>
      <a:lt1>
        <a:srgbClr val="FFFFFF"/>
      </a:lt1>
      <a:dk2>
        <a:srgbClr val="3D3D3D"/>
      </a:dk2>
      <a:lt2>
        <a:srgbClr val="EBEBEB"/>
      </a:lt2>
      <a:accent1>
        <a:srgbClr val="011856"/>
      </a:accent1>
      <a:accent2>
        <a:srgbClr val="009192"/>
      </a:accent2>
      <a:accent3>
        <a:srgbClr val="0096FF"/>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14108</TotalTime>
  <Words>2090</Words>
  <Application>Microsoft Office PowerPoint</Application>
  <PresentationFormat>Widescreen</PresentationFormat>
  <Paragraphs>186</Paragraphs>
  <Slides>15</Slides>
  <Notes>14</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ArialMT</vt:lpstr>
      <vt:lpstr>Calibri</vt:lpstr>
      <vt:lpstr>Cambria Math</vt:lpstr>
      <vt:lpstr>Gill Sans MT</vt:lpstr>
      <vt:lpstr>Times New Roman</vt:lpstr>
      <vt:lpstr>Wingdings 2</vt:lpstr>
      <vt:lpstr>Dividend</vt:lpstr>
      <vt:lpstr>PowerPoint Presentation</vt:lpstr>
      <vt:lpstr>Disclosures:</vt:lpstr>
      <vt:lpstr>BACKGROUND: Hypertension in United states</vt:lpstr>
      <vt:lpstr>BACKGROUND: emergency department</vt:lpstr>
      <vt:lpstr>Aims</vt:lpstr>
      <vt:lpstr>Innovation</vt:lpstr>
      <vt:lpstr>Innovation: most</vt:lpstr>
      <vt:lpstr>Most design</vt:lpstr>
      <vt:lpstr>Intervention components</vt:lpstr>
      <vt:lpstr>Factorial design (2x2x2)</vt:lpstr>
      <vt:lpstr>Main analysis</vt:lpstr>
      <vt:lpstr>MOST: evaluation strategy</vt:lpstr>
      <vt:lpstr>conclusion</vt:lpstr>
      <vt:lpstr>Thank you! </vt:lpstr>
      <vt:lpstr>WHY a mobile health intervention?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Theory-based and community relevant health text message preference development</dc:title>
  <dc:creator>Narmeen Rehman</dc:creator>
  <cp:lastModifiedBy>Dome, Mackenzie</cp:lastModifiedBy>
  <cp:revision>89</cp:revision>
  <dcterms:created xsi:type="dcterms:W3CDTF">2018-03-30T14:54:52Z</dcterms:created>
  <dcterms:modified xsi:type="dcterms:W3CDTF">2018-05-21T14:41:24Z</dcterms:modified>
</cp:coreProperties>
</file>